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61" r:id="rId6"/>
    <p:sldId id="262" r:id="rId7"/>
    <p:sldId id="263" r:id="rId8"/>
    <p:sldId id="264" r:id="rId9"/>
    <p:sldId id="286" r:id="rId10"/>
    <p:sldId id="265" r:id="rId11"/>
    <p:sldId id="269" r:id="rId12"/>
    <p:sldId id="270" r:id="rId13"/>
    <p:sldId id="271" r:id="rId14"/>
    <p:sldId id="272" r:id="rId15"/>
    <p:sldId id="273" r:id="rId16"/>
    <p:sldId id="274" r:id="rId17"/>
    <p:sldId id="288" r:id="rId18"/>
    <p:sldId id="280" r:id="rId19"/>
    <p:sldId id="281" r:id="rId20"/>
    <p:sldId id="282" r:id="rId21"/>
    <p:sldId id="283" r:id="rId22"/>
    <p:sldId id="284" r:id="rId23"/>
    <p:sldId id="287" r:id="rId24"/>
    <p:sldId id="28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22" autoAdjust="0"/>
  </p:normalViewPr>
  <p:slideViewPr>
    <p:cSldViewPr>
      <p:cViewPr varScale="1">
        <p:scale>
          <a:sx n="76" d="100"/>
          <a:sy n="76" d="100"/>
        </p:scale>
        <p:origin x="72" y="43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32.jpe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sp>
        <p:nvSpPr>
          <p:cNvPr id="2" name="TextBox 2"/>
          <p:cNvSpPr txBox="1"/>
          <p:nvPr/>
        </p:nvSpPr>
        <p:spPr>
          <a:xfrm>
            <a:off x="87203" y="99354"/>
            <a:ext cx="540060" cy="118430"/>
          </a:xfrm>
          <a:prstGeom prst="rect">
            <a:avLst/>
          </a:prstGeom>
          <a:noFill/>
          <a:ln/>
        </p:spPr>
        <p:txBody>
          <a:bodyPr vert="horz" wrap="square" lIns="91440" tIns="45720" rIns="91440" bIns="45720" rtlCol="0" anchor="t" anchorCtr="0">
            <a:normAutofit fontScale="25000" lnSpcReduction="20000"/>
          </a:bodyPr>
          <a:lstStyle/>
          <a:p>
            <a:pPr algn="l">
              <a:lnSpc>
                <a:spcPct val="200000"/>
              </a:lnSpc>
              <a:spcBef>
                <a:spcPct val="0"/>
              </a:spcBef>
              <a:spcAft>
                <a:spcPct val="0"/>
              </a:spcAft>
            </a:pPr>
            <a:r>
              <a:rPr lang="en-US" sz="900">
                <a:solidFill>
                  <a:schemeClr val="lt1">
                    <a:alpha val="100000"/>
                  </a:schemeClr>
                </a:solidFill>
                <a:latin typeface="微软雅黑"/>
                <a:ea typeface="微软雅黑"/>
                <a:cs typeface="微软雅黑"/>
              </a:rPr>
              <a:t>汇报人：文小库</a:t>
            </a:r>
          </a:p>
        </p:txBody>
      </p:sp>
      <p:pic>
        <p:nvPicPr>
          <p:cNvPr id="3" name="Picture 3"/>
          <p:cNvPicPr>
            <a:picLocks noChangeAspect="1"/>
          </p:cNvPicPr>
          <p:nvPr/>
        </p:nvPicPr>
        <p:blipFill>
          <a:blip r:embed="rId2"/>
          <a:srcRect/>
          <a:stretch>
            <a:fillRect/>
          </a:stretch>
        </p:blipFill>
        <p:spPr>
          <a:xfrm rot="5400000">
            <a:off x="2673193" y="-2667000"/>
            <a:ext cx="6858000" cy="12192000"/>
          </a:xfrm>
          <a:prstGeom prst="rect">
            <a:avLst/>
          </a:prstGeom>
        </p:spPr>
      </p:pic>
      <p:pic>
        <p:nvPicPr>
          <p:cNvPr id="4" name="Picture 4"/>
          <p:cNvPicPr>
            <a:picLocks noChangeAspect="1"/>
          </p:cNvPicPr>
          <p:nvPr/>
        </p:nvPicPr>
        <p:blipFill>
          <a:blip r:embed="rId3"/>
          <a:srcRect/>
          <a:stretch>
            <a:fillRect/>
          </a:stretch>
        </p:blipFill>
        <p:spPr>
          <a:xfrm>
            <a:off x="0" y="5684520"/>
            <a:ext cx="12192000" cy="1173480"/>
          </a:xfrm>
          <a:prstGeom prst="rect">
            <a:avLst/>
          </a:prstGeom>
        </p:spPr>
      </p:pic>
      <p:pic>
        <p:nvPicPr>
          <p:cNvPr id="5" name="Picture 5"/>
          <p:cNvPicPr>
            <a:picLocks noChangeAspect="1"/>
          </p:cNvPicPr>
          <p:nvPr/>
        </p:nvPicPr>
        <p:blipFill>
          <a:blip r:embed="rId4"/>
          <a:srcRect/>
          <a:stretch>
            <a:fillRect/>
          </a:stretch>
        </p:blipFill>
        <p:spPr>
          <a:xfrm rot="1145600">
            <a:off x="3485051" y="646355"/>
            <a:ext cx="7566979" cy="4916389"/>
          </a:xfrm>
          <a:prstGeom prst="rect">
            <a:avLst/>
          </a:prstGeom>
        </p:spPr>
      </p:pic>
      <p:sp>
        <p:nvSpPr>
          <p:cNvPr id="6" name="AutoShape 6"/>
          <p:cNvSpPr/>
          <p:nvPr/>
        </p:nvSpPr>
        <p:spPr>
          <a:xfrm>
            <a:off x="267510" y="3204235"/>
            <a:ext cx="321508" cy="321508"/>
          </a:xfrm>
          <a:prstGeom prst="ellipse">
            <a:avLst/>
          </a:prstGeom>
          <a:solidFill>
            <a:srgbClr val="FFFFFF">
              <a:alpha val="100000"/>
            </a:srgbClr>
          </a:solidFill>
          <a:ln w="38100">
            <a:solidFill>
              <a:schemeClr val="dk1">
                <a:alpha val="100000"/>
              </a:schemeClr>
            </a:solidFill>
            <a:prstDash val="solid"/>
          </a:ln>
        </p:spPr>
      </p:sp>
      <p:sp>
        <p:nvSpPr>
          <p:cNvPr id="7" name="TextBox 7"/>
          <p:cNvSpPr txBox="1"/>
          <p:nvPr/>
        </p:nvSpPr>
        <p:spPr>
          <a:xfrm>
            <a:off x="6904873" y="4295855"/>
            <a:ext cx="2508570" cy="646331"/>
          </a:xfrm>
          <a:prstGeom prst="rect">
            <a:avLst/>
          </a:prstGeom>
          <a:noFill/>
          <a:ln/>
        </p:spPr>
        <p:txBody>
          <a:bodyPr vert="horz" wrap="square" lIns="91440" tIns="45720" rIns="91440" bIns="45720" rtlCol="0" anchor="t" anchorCtr="0">
            <a:normAutofit lnSpcReduction="10000"/>
          </a:bodyPr>
          <a:lstStyle/>
          <a:p>
            <a:pPr algn="l">
              <a:lnSpc>
                <a:spcPct val="80000"/>
              </a:lnSpc>
            </a:pPr>
            <a:r>
              <a:rPr lang="zh-CN" altLang="en-US" sz="2400" b="1" dirty="0"/>
              <a:t>打造年轻人喜爱的虚拟乐园</a:t>
            </a:r>
            <a:endParaRPr lang="en-US" sz="2025" b="1" dirty="0">
              <a:solidFill>
                <a:schemeClr val="dk1">
                  <a:alpha val="100000"/>
                </a:schemeClr>
              </a:solidFill>
              <a:effectLst>
                <a:outerShdw blurRad="38100" dist="38100" dir="2700000">
                  <a:srgbClr val="000000">
                    <a:alpha val="43136"/>
                  </a:srgbClr>
                </a:outerShdw>
              </a:effectLst>
              <a:latin typeface="微软雅黑"/>
              <a:ea typeface="微软雅黑"/>
              <a:cs typeface="微软雅黑"/>
            </a:endParaRPr>
          </a:p>
        </p:txBody>
      </p:sp>
      <p:pic>
        <p:nvPicPr>
          <p:cNvPr id="8" name="Picture 8"/>
          <p:cNvPicPr>
            <a:picLocks noChangeAspect="1"/>
          </p:cNvPicPr>
          <p:nvPr/>
        </p:nvPicPr>
        <p:blipFill>
          <a:blip r:embed="rId5"/>
          <a:srcRect/>
          <a:stretch>
            <a:fillRect/>
          </a:stretch>
        </p:blipFill>
        <p:spPr>
          <a:xfrm>
            <a:off x="9648015" y="4199852"/>
            <a:ext cx="1999962" cy="2420124"/>
          </a:xfrm>
          <a:prstGeom prst="rect">
            <a:avLst/>
          </a:prstGeom>
        </p:spPr>
      </p:pic>
      <p:cxnSp>
        <p:nvCxnSpPr>
          <p:cNvPr id="9" name="Connector 9"/>
          <p:cNvCxnSpPr/>
          <p:nvPr/>
        </p:nvCxnSpPr>
        <p:spPr>
          <a:xfrm>
            <a:off x="856527" y="0"/>
            <a:ext cx="0" cy="6858000"/>
          </a:xfrm>
          <a:prstGeom prst="line">
            <a:avLst/>
          </a:prstGeom>
          <a:ln w="76200">
            <a:solidFill>
              <a:srgbClr val="FFFFFF">
                <a:alpha val="100000"/>
              </a:srgbClr>
            </a:solidFill>
            <a:prstDash val="solid"/>
            <a:headEnd type="none"/>
            <a:tailEnd type="none"/>
          </a:ln>
        </p:spPr>
      </p:cxnSp>
      <p:pic>
        <p:nvPicPr>
          <p:cNvPr id="10" name="Picture 10"/>
          <p:cNvPicPr>
            <a:picLocks noChangeAspect="1"/>
          </p:cNvPicPr>
          <p:nvPr/>
        </p:nvPicPr>
        <p:blipFill>
          <a:blip r:embed="rId6"/>
          <a:srcRect/>
          <a:stretch>
            <a:fillRect/>
          </a:stretch>
        </p:blipFill>
        <p:spPr>
          <a:xfrm>
            <a:off x="669981" y="500286"/>
            <a:ext cx="4097098" cy="5831023"/>
          </a:xfrm>
          <a:prstGeom prst="rect">
            <a:avLst/>
          </a:prstGeom>
        </p:spPr>
      </p:pic>
      <p:sp>
        <p:nvSpPr>
          <p:cNvPr id="11" name="Freeform 11"/>
          <p:cNvSpPr/>
          <p:nvPr/>
        </p:nvSpPr>
        <p:spPr>
          <a:xfrm>
            <a:off x="418578" y="891208"/>
            <a:ext cx="1423686" cy="636607"/>
          </a:xfrm>
          <a:custGeom>
            <a:avLst/>
            <a:gdLst/>
            <a:ahLst/>
            <a:cxnLst/>
            <a:rect l="l" t="t" r="r" b="b"/>
            <a:pathLst>
              <a:path h="955966">
                <a:moveTo>
                  <a:pt x="0" y="0"/>
                </a:moveTo>
                <a:cubicBezTo>
                  <a:pt x="294189" y="48228"/>
                  <a:pt x="588379" y="96456"/>
                  <a:pt x="717630" y="254643"/>
                </a:cubicBezTo>
                <a:cubicBezTo>
                  <a:pt x="846881" y="412830"/>
                  <a:pt x="657828" y="891251"/>
                  <a:pt x="775504" y="949124"/>
                </a:cubicBezTo>
                <a:cubicBezTo>
                  <a:pt x="893180" y="1006997"/>
                  <a:pt x="1342663" y="680977"/>
                  <a:pt x="1423686" y="601883"/>
                </a:cubicBezTo>
              </a:path>
            </a:pathLst>
          </a:custGeom>
          <a:noFill/>
          <a:ln w="57150">
            <a:solidFill>
              <a:schemeClr val="dk1">
                <a:alpha val="100000"/>
              </a:schemeClr>
            </a:solidFill>
            <a:prstDash val="solid"/>
          </a:ln>
        </p:spPr>
      </p:sp>
      <p:sp>
        <p:nvSpPr>
          <p:cNvPr id="12" name="Freeform 12"/>
          <p:cNvSpPr/>
          <p:nvPr/>
        </p:nvSpPr>
        <p:spPr>
          <a:xfrm>
            <a:off x="4432469" y="5147087"/>
            <a:ext cx="1423686" cy="636607"/>
          </a:xfrm>
          <a:custGeom>
            <a:avLst/>
            <a:gdLst/>
            <a:ahLst/>
            <a:cxnLst/>
            <a:rect l="l" t="t" r="r" b="b"/>
            <a:pathLst>
              <a:path h="955966">
                <a:moveTo>
                  <a:pt x="0" y="0"/>
                </a:moveTo>
                <a:cubicBezTo>
                  <a:pt x="294189" y="48228"/>
                  <a:pt x="588379" y="96456"/>
                  <a:pt x="717630" y="254643"/>
                </a:cubicBezTo>
                <a:cubicBezTo>
                  <a:pt x="846881" y="412830"/>
                  <a:pt x="657828" y="891251"/>
                  <a:pt x="775504" y="949124"/>
                </a:cubicBezTo>
                <a:cubicBezTo>
                  <a:pt x="893180" y="1006997"/>
                  <a:pt x="1342663" y="680977"/>
                  <a:pt x="1423686" y="601883"/>
                </a:cubicBezTo>
              </a:path>
            </a:pathLst>
          </a:custGeom>
          <a:noFill/>
          <a:ln w="57150">
            <a:solidFill>
              <a:schemeClr val="dk1">
                <a:alpha val="100000"/>
              </a:schemeClr>
            </a:solidFill>
            <a:prstDash val="solid"/>
          </a:ln>
        </p:spPr>
      </p:sp>
      <p:sp>
        <p:nvSpPr>
          <p:cNvPr id="13" name="AutoShape 13"/>
          <p:cNvSpPr/>
          <p:nvPr/>
        </p:nvSpPr>
        <p:spPr>
          <a:xfrm>
            <a:off x="4015778" y="4553388"/>
            <a:ext cx="856526" cy="856526"/>
          </a:xfrm>
          <a:prstGeom prst="ellipse">
            <a:avLst/>
          </a:prstGeom>
          <a:solidFill>
            <a:srgbClr val="FFFFFF">
              <a:alpha val="100000"/>
            </a:srgbClr>
          </a:solidFill>
          <a:ln w="38100">
            <a:solidFill>
              <a:schemeClr val="dk1">
                <a:alpha val="100000"/>
              </a:schemeClr>
            </a:solidFill>
            <a:prstDash val="solid"/>
          </a:ln>
        </p:spPr>
      </p:sp>
      <p:sp>
        <p:nvSpPr>
          <p:cNvPr id="14" name="AutoShape 14"/>
          <p:cNvSpPr/>
          <p:nvPr/>
        </p:nvSpPr>
        <p:spPr>
          <a:xfrm>
            <a:off x="4097438" y="891208"/>
            <a:ext cx="370433" cy="370433"/>
          </a:xfrm>
          <a:prstGeom prst="diamond">
            <a:avLst/>
          </a:prstGeom>
          <a:solidFill>
            <a:srgbClr val="FFFFFF">
              <a:alpha val="100000"/>
            </a:srgbClr>
          </a:solidFill>
          <a:ln w="38100">
            <a:solidFill>
              <a:schemeClr val="dk1">
                <a:alpha val="100000"/>
              </a:schemeClr>
            </a:solidFill>
            <a:prstDash val="solid"/>
          </a:ln>
        </p:spPr>
      </p:sp>
      <p:sp>
        <p:nvSpPr>
          <p:cNvPr id="15" name="AutoShape 15"/>
          <p:cNvSpPr/>
          <p:nvPr/>
        </p:nvSpPr>
        <p:spPr>
          <a:xfrm>
            <a:off x="10965040" y="2536754"/>
            <a:ext cx="370433" cy="370433"/>
          </a:xfrm>
          <a:prstGeom prst="diamond">
            <a:avLst/>
          </a:prstGeom>
          <a:solidFill>
            <a:srgbClr val="FFFFFF">
              <a:alpha val="100000"/>
            </a:srgbClr>
          </a:solidFill>
          <a:ln w="38100">
            <a:solidFill>
              <a:schemeClr val="dk1">
                <a:alpha val="100000"/>
              </a:schemeClr>
            </a:solidFill>
            <a:prstDash val="solid"/>
          </a:ln>
        </p:spPr>
      </p:sp>
      <p:pic>
        <p:nvPicPr>
          <p:cNvPr id="16" name="Picture 16"/>
          <p:cNvPicPr>
            <a:picLocks noChangeAspect="1"/>
          </p:cNvPicPr>
          <p:nvPr/>
        </p:nvPicPr>
        <p:blipFill>
          <a:blip r:embed="rId7"/>
          <a:srcRect b="-6522"/>
          <a:stretch>
            <a:fillRect/>
          </a:stretch>
        </p:blipFill>
        <p:spPr>
          <a:xfrm rot="14704670">
            <a:off x="7537213" y="-1343404"/>
            <a:ext cx="5062150" cy="4136020"/>
          </a:xfrm>
          <a:prstGeom prst="rect">
            <a:avLst/>
          </a:prstGeom>
        </p:spPr>
      </p:pic>
      <p:sp>
        <p:nvSpPr>
          <p:cNvPr id="17" name="AutoShape 17"/>
          <p:cNvSpPr/>
          <p:nvPr/>
        </p:nvSpPr>
        <p:spPr>
          <a:xfrm>
            <a:off x="267510" y="445795"/>
            <a:ext cx="321508" cy="321508"/>
          </a:xfrm>
          <a:prstGeom prst="ellipse">
            <a:avLst/>
          </a:prstGeom>
          <a:solidFill>
            <a:srgbClr val="FFFFFF">
              <a:alpha val="100000"/>
            </a:srgbClr>
          </a:solidFill>
          <a:ln w="38100">
            <a:solidFill>
              <a:schemeClr val="dk1">
                <a:alpha val="100000"/>
              </a:schemeClr>
            </a:solidFill>
            <a:prstDash val="solid"/>
          </a:ln>
        </p:spPr>
      </p:sp>
      <p:sp>
        <p:nvSpPr>
          <p:cNvPr id="18" name="AutoShape 18"/>
          <p:cNvSpPr/>
          <p:nvPr/>
        </p:nvSpPr>
        <p:spPr>
          <a:xfrm>
            <a:off x="267510" y="6090697"/>
            <a:ext cx="321508" cy="321508"/>
          </a:xfrm>
          <a:prstGeom prst="ellipse">
            <a:avLst/>
          </a:prstGeom>
          <a:solidFill>
            <a:srgbClr val="FFFFFF">
              <a:alpha val="100000"/>
            </a:srgbClr>
          </a:solidFill>
          <a:ln w="38100">
            <a:solidFill>
              <a:schemeClr val="dk1">
                <a:alpha val="100000"/>
              </a:schemeClr>
            </a:solidFill>
            <a:prstDash val="solid"/>
          </a:ln>
        </p:spPr>
      </p:sp>
      <p:sp>
        <p:nvSpPr>
          <p:cNvPr id="19" name="TextBox 19"/>
          <p:cNvSpPr txBox="1"/>
          <p:nvPr/>
        </p:nvSpPr>
        <p:spPr>
          <a:xfrm>
            <a:off x="5558787" y="2567762"/>
            <a:ext cx="3984003" cy="1806560"/>
          </a:xfrm>
          <a:prstGeom prst="rect">
            <a:avLst/>
          </a:prstGeom>
          <a:noFill/>
          <a:ln/>
        </p:spPr>
        <p:txBody>
          <a:bodyPr vert="horz" wrap="square" lIns="91440" tIns="45720" rIns="91440" bIns="45720" rtlCol="0" anchor="t" anchorCtr="0">
            <a:normAutofit fontScale="85000" lnSpcReduction="20000"/>
          </a:bodyPr>
          <a:lstStyle/>
          <a:p>
            <a:pPr algn="l">
              <a:lnSpc>
                <a:spcPct val="100000"/>
              </a:lnSpc>
            </a:pPr>
            <a:r>
              <a:rPr lang="en-US" sz="5424" b="1" dirty="0" err="1">
                <a:solidFill>
                  <a:schemeClr val="dk1">
                    <a:alpha val="100000"/>
                  </a:schemeClr>
                </a:solidFill>
                <a:effectLst>
                  <a:outerShdw blurRad="38100" dist="38100" dir="2700000">
                    <a:srgbClr val="000000">
                      <a:alpha val="43136"/>
                    </a:srgbClr>
                  </a:outerShdw>
                </a:effectLst>
                <a:latin typeface="优设标题黑"/>
                <a:ea typeface="优设标题黑"/>
                <a:cs typeface="优设标题黑"/>
              </a:rPr>
              <a:t>iACG</a:t>
            </a:r>
            <a:r>
              <a:rPr lang="zh-CN" altLang="en-US" sz="5424" b="1" dirty="0">
                <a:solidFill>
                  <a:schemeClr val="dk1">
                    <a:alpha val="100000"/>
                  </a:schemeClr>
                </a:solidFill>
                <a:effectLst>
                  <a:outerShdw blurRad="38100" dist="38100" dir="2700000">
                    <a:srgbClr val="000000">
                      <a:alpha val="43136"/>
                    </a:srgbClr>
                  </a:outerShdw>
                </a:effectLst>
                <a:latin typeface="优设标题黑"/>
                <a:ea typeface="优设标题黑"/>
                <a:cs typeface="优设标题黑"/>
              </a:rPr>
              <a:t>二次元垂直社区设计评审汇报</a:t>
            </a:r>
            <a:endParaRPr lang="en-US" sz="5424" b="1" dirty="0">
              <a:solidFill>
                <a:schemeClr val="dk1">
                  <a:alpha val="100000"/>
                </a:schemeClr>
              </a:solidFill>
              <a:effectLst>
                <a:outerShdw blurRad="38100" dist="38100" dir="2700000">
                  <a:srgbClr val="000000">
                    <a:alpha val="43136"/>
                  </a:srgbClr>
                </a:outerShdw>
              </a:effectLst>
              <a:latin typeface="优设标题黑"/>
              <a:ea typeface="优设标题黑"/>
              <a:cs typeface="优设标题黑"/>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2670406" y="-2667000"/>
            <a:ext cx="6858000" cy="12192000"/>
          </a:xfrm>
          <a:prstGeom prst="rect">
            <a:avLst/>
          </a:prstGeom>
        </p:spPr>
      </p:pic>
      <p:cxnSp>
        <p:nvCxnSpPr>
          <p:cNvPr id="3" name="Connector 3"/>
          <p:cNvCxnSpPr/>
          <p:nvPr/>
        </p:nvCxnSpPr>
        <p:spPr>
          <a:xfrm>
            <a:off x="917487" y="0"/>
            <a:ext cx="0" cy="6858000"/>
          </a:xfrm>
          <a:prstGeom prst="line">
            <a:avLst/>
          </a:prstGeom>
          <a:ln w="76200">
            <a:solidFill>
              <a:srgbClr val="FFFFFF">
                <a:alpha val="100000"/>
              </a:srgbClr>
            </a:solidFill>
            <a:prstDash val="solid"/>
            <a:headEnd type="none"/>
            <a:tailEnd type="none"/>
          </a:ln>
        </p:spPr>
      </p:cxnSp>
      <p:pic>
        <p:nvPicPr>
          <p:cNvPr id="4" name="Picture 4"/>
          <p:cNvPicPr>
            <a:picLocks noChangeAspect="1"/>
          </p:cNvPicPr>
          <p:nvPr/>
        </p:nvPicPr>
        <p:blipFill>
          <a:blip r:embed="rId3"/>
          <a:srcRect/>
          <a:stretch>
            <a:fillRect/>
          </a:stretch>
        </p:blipFill>
        <p:spPr>
          <a:xfrm rot="16200000">
            <a:off x="-1298256" y="2813973"/>
            <a:ext cx="4574266" cy="1230054"/>
          </a:xfrm>
          <a:prstGeom prst="rect">
            <a:avLst/>
          </a:prstGeom>
        </p:spPr>
      </p:pic>
      <p:sp>
        <p:nvSpPr>
          <p:cNvPr id="5" name="AutoShape 5"/>
          <p:cNvSpPr/>
          <p:nvPr/>
        </p:nvSpPr>
        <p:spPr>
          <a:xfrm>
            <a:off x="1318207" y="1668101"/>
            <a:ext cx="3352743" cy="4033322"/>
          </a:xfrm>
          <a:prstGeom prst="roundRect">
            <a:avLst/>
          </a:prstGeom>
          <a:solidFill>
            <a:schemeClr val="accent2">
              <a:alpha val="100000"/>
            </a:schemeClr>
          </a:solidFill>
          <a:ln/>
        </p:spPr>
      </p:sp>
      <p:cxnSp>
        <p:nvCxnSpPr>
          <p:cNvPr id="6" name="Connector 6"/>
          <p:cNvCxnSpPr/>
          <p:nvPr/>
        </p:nvCxnSpPr>
        <p:spPr>
          <a:xfrm>
            <a:off x="1730278" y="2590744"/>
            <a:ext cx="2528601" cy="0"/>
          </a:xfrm>
          <a:prstGeom prst="line">
            <a:avLst/>
          </a:prstGeom>
          <a:ln w="9525">
            <a:solidFill>
              <a:srgbClr val="FFFFFF">
                <a:alpha val="100000"/>
              </a:srgbClr>
            </a:solidFill>
            <a:prstDash val="solid"/>
            <a:headEnd type="oval"/>
            <a:tailEnd type="none"/>
          </a:ln>
        </p:spPr>
      </p:cxnSp>
      <p:sp>
        <p:nvSpPr>
          <p:cNvPr id="7" name="TextBox 7"/>
          <p:cNvSpPr txBox="1"/>
          <p:nvPr/>
        </p:nvSpPr>
        <p:spPr>
          <a:xfrm>
            <a:off x="1745479" y="1691327"/>
            <a:ext cx="2494955" cy="889111"/>
          </a:xfrm>
          <a:prstGeom prst="rect">
            <a:avLst/>
          </a:prstGeom>
          <a:ln/>
        </p:spPr>
        <p:txBody>
          <a:bodyPr vert="horz" wrap="square" lIns="123825" tIns="123825" rIns="57150" bIns="123825" rtlCol="0" anchor="t" anchorCtr="0">
            <a:normAutofit/>
          </a:bodyPr>
          <a:lstStyle/>
          <a:p>
            <a:pPr algn="ctr">
              <a:lnSpc>
                <a:spcPct val="186000"/>
              </a:lnSpc>
            </a:pPr>
            <a:r>
              <a:rPr lang="en-US" sz="2175" b="1">
                <a:solidFill>
                  <a:srgbClr val="FFFFFF">
                    <a:alpha val="100000"/>
                  </a:srgbClr>
                </a:solidFill>
                <a:latin typeface="Microsoft Yahei"/>
                <a:ea typeface="Microsoft Yahei"/>
                <a:cs typeface="Microsoft Yahei"/>
              </a:rPr>
              <a:t>性能需求</a:t>
            </a:r>
          </a:p>
        </p:txBody>
      </p:sp>
      <p:sp>
        <p:nvSpPr>
          <p:cNvPr id="8" name="TextBox 8"/>
          <p:cNvSpPr txBox="1"/>
          <p:nvPr/>
        </p:nvSpPr>
        <p:spPr>
          <a:xfrm>
            <a:off x="1564360" y="2785297"/>
            <a:ext cx="2857857" cy="2621970"/>
          </a:xfrm>
          <a:prstGeom prst="rect">
            <a:avLst/>
          </a:prstGeom>
          <a:ln/>
        </p:spPr>
        <p:txBody>
          <a:bodyPr vert="horz" wrap="square" lIns="123825" tIns="123825" rIns="57150" bIns="123825" rtlCol="0" anchor="t" anchorCtr="0">
            <a:normAutofit/>
          </a:bodyPr>
          <a:lstStyle/>
          <a:p>
            <a:pPr algn="just">
              <a:lnSpc>
                <a:spcPct val="150000"/>
              </a:lnSpc>
            </a:pPr>
            <a:r>
              <a:rPr lang="en-US" sz="1425" b="1" dirty="0" err="1">
                <a:solidFill>
                  <a:srgbClr val="FFFFFF">
                    <a:alpha val="100000"/>
                  </a:srgbClr>
                </a:solidFill>
                <a:latin typeface="Microsoft Yahei"/>
                <a:ea typeface="Microsoft Yahei"/>
                <a:cs typeface="Microsoft Yahei"/>
              </a:rPr>
              <a:t>支持高并发访问，保证社区正常运行。图片、视频加载快速，无明显卡顿</a:t>
            </a:r>
            <a:r>
              <a:rPr lang="en-US" sz="1425" b="1" dirty="0">
                <a:solidFill>
                  <a:srgbClr val="FFFFFF">
                    <a:alpha val="100000"/>
                  </a:srgbClr>
                </a:solidFill>
                <a:latin typeface="Microsoft Yahei"/>
                <a:ea typeface="Microsoft Yahei"/>
                <a:cs typeface="Microsoft Yahei"/>
              </a:rPr>
              <a:t>。</a:t>
            </a:r>
          </a:p>
        </p:txBody>
      </p:sp>
      <p:sp>
        <p:nvSpPr>
          <p:cNvPr id="9" name="AutoShape 9"/>
          <p:cNvSpPr/>
          <p:nvPr/>
        </p:nvSpPr>
        <p:spPr>
          <a:xfrm>
            <a:off x="4906833" y="1668101"/>
            <a:ext cx="3352743" cy="4033322"/>
          </a:xfrm>
          <a:prstGeom prst="roundRect">
            <a:avLst/>
          </a:prstGeom>
          <a:solidFill>
            <a:schemeClr val="accent2">
              <a:alpha val="100000"/>
            </a:schemeClr>
          </a:solidFill>
          <a:ln/>
        </p:spPr>
        <p:txBody>
          <a:bodyPr/>
          <a:lstStyle/>
          <a:p>
            <a:endParaRPr lang="zh-CN" altLang="en-US"/>
          </a:p>
        </p:txBody>
      </p:sp>
      <p:cxnSp>
        <p:nvCxnSpPr>
          <p:cNvPr id="10" name="Connector 10"/>
          <p:cNvCxnSpPr/>
          <p:nvPr/>
        </p:nvCxnSpPr>
        <p:spPr>
          <a:xfrm>
            <a:off x="5318904" y="2590744"/>
            <a:ext cx="2528601" cy="0"/>
          </a:xfrm>
          <a:prstGeom prst="line">
            <a:avLst/>
          </a:prstGeom>
          <a:ln w="9525">
            <a:solidFill>
              <a:srgbClr val="FFFFFF">
                <a:alpha val="100000"/>
              </a:srgbClr>
            </a:solidFill>
            <a:prstDash val="solid"/>
            <a:headEnd type="oval"/>
            <a:tailEnd type="none"/>
          </a:ln>
        </p:spPr>
      </p:cxnSp>
      <p:sp>
        <p:nvSpPr>
          <p:cNvPr id="11" name="TextBox 11"/>
          <p:cNvSpPr txBox="1"/>
          <p:nvPr/>
        </p:nvSpPr>
        <p:spPr>
          <a:xfrm>
            <a:off x="5334105" y="1691327"/>
            <a:ext cx="2494955" cy="889111"/>
          </a:xfrm>
          <a:prstGeom prst="rect">
            <a:avLst/>
          </a:prstGeom>
          <a:ln/>
        </p:spPr>
        <p:txBody>
          <a:bodyPr vert="horz" wrap="square" lIns="123825" tIns="123825" rIns="57150" bIns="123825" rtlCol="0" anchor="t" anchorCtr="0">
            <a:normAutofit/>
          </a:bodyPr>
          <a:lstStyle/>
          <a:p>
            <a:pPr algn="ctr">
              <a:lnSpc>
                <a:spcPct val="186000"/>
              </a:lnSpc>
            </a:pPr>
            <a:r>
              <a:rPr lang="en-US" sz="2175" b="1">
                <a:solidFill>
                  <a:srgbClr val="FFFFFF">
                    <a:alpha val="100000"/>
                  </a:srgbClr>
                </a:solidFill>
                <a:latin typeface="Microsoft Yahei"/>
                <a:ea typeface="Microsoft Yahei"/>
                <a:cs typeface="Microsoft Yahei"/>
              </a:rPr>
              <a:t>安全性需求</a:t>
            </a:r>
          </a:p>
        </p:txBody>
      </p:sp>
      <p:sp>
        <p:nvSpPr>
          <p:cNvPr id="12" name="TextBox 12"/>
          <p:cNvSpPr txBox="1"/>
          <p:nvPr/>
        </p:nvSpPr>
        <p:spPr>
          <a:xfrm>
            <a:off x="5152986" y="2785297"/>
            <a:ext cx="2857857" cy="2621970"/>
          </a:xfrm>
          <a:prstGeom prst="rect">
            <a:avLst/>
          </a:prstGeom>
          <a:ln/>
        </p:spPr>
        <p:txBody>
          <a:bodyPr vert="horz" wrap="square" lIns="123825" tIns="123825" rIns="57150" bIns="123825" rtlCol="0" anchor="t" anchorCtr="0">
            <a:normAutofit/>
          </a:bodyPr>
          <a:lstStyle/>
          <a:p>
            <a:pPr algn="just">
              <a:lnSpc>
                <a:spcPct val="150000"/>
              </a:lnSpc>
            </a:pPr>
            <a:r>
              <a:rPr lang="en-US" sz="1425" b="1" dirty="0" err="1">
                <a:solidFill>
                  <a:srgbClr val="FFFFFF">
                    <a:alpha val="100000"/>
                  </a:srgbClr>
                </a:solidFill>
                <a:latin typeface="Microsoft Yahei"/>
                <a:ea typeface="Microsoft Yahei"/>
                <a:cs typeface="Microsoft Yahei"/>
              </a:rPr>
              <a:t>数据加密传输，保护用户隐私。防止恶意攻击，如CSRF、SQL注入等</a:t>
            </a:r>
            <a:r>
              <a:rPr lang="en-US" sz="1425" b="1" dirty="0">
                <a:solidFill>
                  <a:srgbClr val="FFFFFF">
                    <a:alpha val="100000"/>
                  </a:srgbClr>
                </a:solidFill>
                <a:latin typeface="Microsoft Yahei"/>
                <a:ea typeface="Microsoft Yahei"/>
                <a:cs typeface="Microsoft Yahei"/>
              </a:rPr>
              <a:t>。</a:t>
            </a:r>
          </a:p>
        </p:txBody>
      </p:sp>
      <p:sp>
        <p:nvSpPr>
          <p:cNvPr id="13" name="AutoShape 13"/>
          <p:cNvSpPr/>
          <p:nvPr/>
        </p:nvSpPr>
        <p:spPr>
          <a:xfrm>
            <a:off x="8495459" y="1668101"/>
            <a:ext cx="3352743" cy="4033322"/>
          </a:xfrm>
          <a:prstGeom prst="roundRect">
            <a:avLst/>
          </a:prstGeom>
          <a:solidFill>
            <a:schemeClr val="accent2">
              <a:alpha val="100000"/>
            </a:schemeClr>
          </a:solidFill>
          <a:ln/>
        </p:spPr>
        <p:txBody>
          <a:bodyPr/>
          <a:lstStyle/>
          <a:p>
            <a:endParaRPr lang="zh-CN" altLang="en-US"/>
          </a:p>
        </p:txBody>
      </p:sp>
      <p:cxnSp>
        <p:nvCxnSpPr>
          <p:cNvPr id="14" name="Connector 14"/>
          <p:cNvCxnSpPr/>
          <p:nvPr/>
        </p:nvCxnSpPr>
        <p:spPr>
          <a:xfrm>
            <a:off x="8907530" y="2590744"/>
            <a:ext cx="2528601" cy="0"/>
          </a:xfrm>
          <a:prstGeom prst="line">
            <a:avLst/>
          </a:prstGeom>
          <a:ln w="9525">
            <a:solidFill>
              <a:srgbClr val="FFFFFF">
                <a:alpha val="100000"/>
              </a:srgbClr>
            </a:solidFill>
            <a:prstDash val="solid"/>
            <a:headEnd type="oval"/>
            <a:tailEnd type="none"/>
          </a:ln>
        </p:spPr>
      </p:cxnSp>
      <p:sp>
        <p:nvSpPr>
          <p:cNvPr id="15" name="TextBox 15"/>
          <p:cNvSpPr txBox="1"/>
          <p:nvPr/>
        </p:nvSpPr>
        <p:spPr>
          <a:xfrm>
            <a:off x="8922731" y="1691327"/>
            <a:ext cx="2494955" cy="889111"/>
          </a:xfrm>
          <a:prstGeom prst="rect">
            <a:avLst/>
          </a:prstGeom>
          <a:ln/>
        </p:spPr>
        <p:txBody>
          <a:bodyPr vert="horz" wrap="square" lIns="123825" tIns="123825" rIns="57150" bIns="123825" rtlCol="0" anchor="t" anchorCtr="0">
            <a:normAutofit/>
          </a:bodyPr>
          <a:lstStyle/>
          <a:p>
            <a:pPr algn="ctr">
              <a:lnSpc>
                <a:spcPct val="186000"/>
              </a:lnSpc>
            </a:pPr>
            <a:r>
              <a:rPr lang="en-US" sz="2175" b="1">
                <a:solidFill>
                  <a:srgbClr val="FFFFFF">
                    <a:alpha val="100000"/>
                  </a:srgbClr>
                </a:solidFill>
                <a:latin typeface="Microsoft Yahei"/>
                <a:ea typeface="Microsoft Yahei"/>
                <a:cs typeface="Microsoft Yahei"/>
              </a:rPr>
              <a:t>易用性需求</a:t>
            </a:r>
          </a:p>
        </p:txBody>
      </p:sp>
      <p:sp>
        <p:nvSpPr>
          <p:cNvPr id="16" name="TextBox 16"/>
          <p:cNvSpPr txBox="1"/>
          <p:nvPr/>
        </p:nvSpPr>
        <p:spPr>
          <a:xfrm>
            <a:off x="8741612" y="2785297"/>
            <a:ext cx="2857857" cy="2621970"/>
          </a:xfrm>
          <a:prstGeom prst="rect">
            <a:avLst/>
          </a:prstGeom>
          <a:ln/>
        </p:spPr>
        <p:txBody>
          <a:bodyPr vert="horz" wrap="square" lIns="123825" tIns="123825" rIns="57150" bIns="123825" rtlCol="0" anchor="t" anchorCtr="0">
            <a:normAutofit/>
          </a:bodyPr>
          <a:lstStyle/>
          <a:p>
            <a:pPr algn="just">
              <a:lnSpc>
                <a:spcPct val="150000"/>
              </a:lnSpc>
            </a:pPr>
            <a:r>
              <a:rPr lang="en-US" sz="1425" b="1" dirty="0" err="1">
                <a:solidFill>
                  <a:srgbClr val="FFFFFF">
                    <a:alpha val="100000"/>
                  </a:srgbClr>
                </a:solidFill>
                <a:latin typeface="Microsoft Yahei"/>
                <a:ea typeface="Microsoft Yahei"/>
                <a:cs typeface="Microsoft Yahei"/>
              </a:rPr>
              <a:t>界面友好，操作简单，符合微信小程序设计规范。提供新手引导，帮助用户快速上手</a:t>
            </a:r>
            <a:r>
              <a:rPr lang="en-US" sz="1425" b="1" dirty="0">
                <a:solidFill>
                  <a:srgbClr val="FFFFFF">
                    <a:alpha val="100000"/>
                  </a:srgbClr>
                </a:solidFill>
                <a:latin typeface="Microsoft Yahei"/>
                <a:ea typeface="Microsoft Yahei"/>
                <a:cs typeface="Microsoft Yahei"/>
              </a:rPr>
              <a:t>。</a:t>
            </a:r>
          </a:p>
        </p:txBody>
      </p:sp>
      <p:sp>
        <p:nvSpPr>
          <p:cNvPr id="17" name="TextBox 17"/>
          <p:cNvSpPr txBox="1"/>
          <p:nvPr/>
        </p:nvSpPr>
        <p:spPr>
          <a:xfrm>
            <a:off x="1094842" y="93878"/>
            <a:ext cx="10001250" cy="914400"/>
          </a:xfrm>
          <a:prstGeom prst="rect">
            <a:avLst/>
          </a:prstGeom>
          <a:ln/>
        </p:spPr>
        <p:txBody>
          <a:bodyPr vert="horz" wrap="square" lIns="123825" tIns="123825" rIns="57150" bIns="123825" rtlCol="0" anchor="t" anchorCtr="0">
            <a:normAutofit/>
          </a:bodyPr>
          <a:lstStyle/>
          <a:p>
            <a:pPr>
              <a:lnSpc>
                <a:spcPct val="140000"/>
              </a:lnSpc>
            </a:pPr>
            <a:r>
              <a:rPr lang="en-US" sz="3000" b="1">
                <a:solidFill>
                  <a:schemeClr val="accent1">
                    <a:alpha val="100000"/>
                  </a:schemeClr>
                </a:solidFill>
                <a:latin typeface="Microsoft Yahei"/>
                <a:ea typeface="Microsoft Yahei"/>
                <a:cs typeface="Microsoft Yahei"/>
              </a:rPr>
              <a:t>非功能需求</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2667000" y="-2667000"/>
            <a:ext cx="6858000" cy="12192000"/>
          </a:xfrm>
          <a:prstGeom prst="rect">
            <a:avLst/>
          </a:prstGeom>
        </p:spPr>
      </p:pic>
      <p:cxnSp>
        <p:nvCxnSpPr>
          <p:cNvPr id="3" name="Connector 3"/>
          <p:cNvCxnSpPr/>
          <p:nvPr/>
        </p:nvCxnSpPr>
        <p:spPr>
          <a:xfrm>
            <a:off x="856527" y="0"/>
            <a:ext cx="0" cy="6858000"/>
          </a:xfrm>
          <a:prstGeom prst="line">
            <a:avLst/>
          </a:prstGeom>
          <a:ln w="76200">
            <a:solidFill>
              <a:srgbClr val="FFFFFF">
                <a:alpha val="100000"/>
              </a:srgbClr>
            </a:solidFill>
            <a:prstDash val="solid"/>
            <a:headEnd type="none"/>
            <a:tailEnd type="none"/>
          </a:ln>
        </p:spPr>
      </p:cxnSp>
      <p:sp>
        <p:nvSpPr>
          <p:cNvPr id="4" name="AutoShape 4"/>
          <p:cNvSpPr/>
          <p:nvPr/>
        </p:nvSpPr>
        <p:spPr>
          <a:xfrm rot="20980462">
            <a:off x="2767919" y="2566825"/>
            <a:ext cx="7292050" cy="2314937"/>
          </a:xfrm>
          <a:prstGeom prst="parallelogram">
            <a:avLst>
              <a:gd name="adj" fmla="val 25000"/>
            </a:avLst>
          </a:prstGeom>
          <a:noFill/>
          <a:ln w="76200">
            <a:solidFill>
              <a:schemeClr val="dk1">
                <a:alpha val="100000"/>
              </a:schemeClr>
            </a:solidFill>
            <a:prstDash val="solid"/>
          </a:ln>
        </p:spPr>
      </p:sp>
      <p:sp>
        <p:nvSpPr>
          <p:cNvPr id="5" name="AutoShape 5"/>
          <p:cNvSpPr/>
          <p:nvPr/>
        </p:nvSpPr>
        <p:spPr>
          <a:xfrm rot="20980462">
            <a:off x="2265160" y="2196640"/>
            <a:ext cx="7292050" cy="2314937"/>
          </a:xfrm>
          <a:prstGeom prst="parallelogram">
            <a:avLst>
              <a:gd name="adj" fmla="val 25000"/>
            </a:avLst>
          </a:prstGeom>
          <a:solidFill>
            <a:srgbClr val="FFFFFF">
              <a:alpha val="100000"/>
            </a:srgbClr>
          </a:solidFill>
          <a:ln w="76200">
            <a:solidFill>
              <a:schemeClr val="dk1">
                <a:alpha val="100000"/>
              </a:schemeClr>
            </a:solidFill>
            <a:prstDash val="solid"/>
          </a:ln>
        </p:spPr>
      </p:sp>
      <p:sp>
        <p:nvSpPr>
          <p:cNvPr id="6" name="AutoShape 6"/>
          <p:cNvSpPr/>
          <p:nvPr/>
        </p:nvSpPr>
        <p:spPr>
          <a:xfrm rot="20980462">
            <a:off x="2969565" y="2347494"/>
            <a:ext cx="619246" cy="619246"/>
          </a:xfrm>
          <a:prstGeom prst="ellipse">
            <a:avLst/>
          </a:prstGeom>
          <a:solidFill>
            <a:srgbClr val="FFFFFF">
              <a:alpha val="100000"/>
            </a:srgbClr>
          </a:solidFill>
          <a:ln w="76200">
            <a:solidFill>
              <a:schemeClr val="dk1">
                <a:alpha val="100000"/>
              </a:schemeClr>
            </a:solidFill>
            <a:prstDash val="solid"/>
          </a:ln>
        </p:spPr>
      </p:sp>
      <p:sp>
        <p:nvSpPr>
          <p:cNvPr id="7" name="AutoShape 7"/>
          <p:cNvSpPr/>
          <p:nvPr/>
        </p:nvSpPr>
        <p:spPr>
          <a:xfrm rot="20980462">
            <a:off x="3827404" y="2191202"/>
            <a:ext cx="619246" cy="619246"/>
          </a:xfrm>
          <a:prstGeom prst="ellipse">
            <a:avLst/>
          </a:prstGeom>
          <a:solidFill>
            <a:srgbClr val="0025FF">
              <a:alpha val="100000"/>
            </a:srgbClr>
          </a:solidFill>
          <a:ln w="76200">
            <a:solidFill>
              <a:schemeClr val="dk1">
                <a:alpha val="100000"/>
              </a:schemeClr>
            </a:solidFill>
            <a:prstDash val="solid"/>
          </a:ln>
        </p:spPr>
      </p:sp>
      <p:sp>
        <p:nvSpPr>
          <p:cNvPr id="8" name="TextBox 8"/>
          <p:cNvSpPr txBox="1"/>
          <p:nvPr/>
        </p:nvSpPr>
        <p:spPr>
          <a:xfrm rot="20980462">
            <a:off x="4254972" y="2730883"/>
            <a:ext cx="4168718" cy="1200329"/>
          </a:xfrm>
          <a:prstGeom prst="rect">
            <a:avLst/>
          </a:prstGeom>
          <a:noFill/>
          <a:ln/>
        </p:spPr>
        <p:txBody>
          <a:bodyPr vert="horz" wrap="square" lIns="91440" tIns="45720" rIns="91440" bIns="45720" rtlCol="0" anchor="t" anchorCtr="0">
            <a:normAutofit/>
          </a:bodyPr>
          <a:lstStyle/>
          <a:p>
            <a:pPr algn="l">
              <a:lnSpc>
                <a:spcPct val="100000"/>
              </a:lnSpc>
            </a:pPr>
            <a:r>
              <a:rPr lang="en-US" sz="7200" i="1" dirty="0" err="1">
                <a:solidFill>
                  <a:schemeClr val="dk1">
                    <a:alpha val="100000"/>
                  </a:schemeClr>
                </a:solidFill>
                <a:effectLst>
                  <a:outerShdw blurRad="38100" dist="38100" dir="2700000">
                    <a:srgbClr val="000000">
                      <a:alpha val="43136"/>
                    </a:srgbClr>
                  </a:outerShdw>
                </a:effectLst>
                <a:latin typeface="优设标题黑"/>
                <a:ea typeface="优设标题黑"/>
                <a:cs typeface="优设标题黑"/>
              </a:rPr>
              <a:t>功能描述</a:t>
            </a:r>
            <a:endParaRPr lang="en-US" sz="7200" i="1" dirty="0">
              <a:solidFill>
                <a:schemeClr val="dk1">
                  <a:alpha val="100000"/>
                </a:schemeClr>
              </a:solidFill>
              <a:effectLst>
                <a:outerShdw blurRad="38100" dist="38100" dir="2700000">
                  <a:srgbClr val="000000">
                    <a:alpha val="43136"/>
                  </a:srgbClr>
                </a:outerShdw>
              </a:effectLst>
              <a:latin typeface="优设标题黑"/>
              <a:ea typeface="优设标题黑"/>
              <a:cs typeface="优设标题黑"/>
            </a:endParaRPr>
          </a:p>
        </p:txBody>
      </p:sp>
      <p:sp>
        <p:nvSpPr>
          <p:cNvPr id="9" name="TextBox 9"/>
          <p:cNvSpPr txBox="1"/>
          <p:nvPr/>
        </p:nvSpPr>
        <p:spPr>
          <a:xfrm rot="20980462">
            <a:off x="2929846" y="3162995"/>
            <a:ext cx="1479343" cy="1323439"/>
          </a:xfrm>
          <a:prstGeom prst="rect">
            <a:avLst/>
          </a:prstGeom>
          <a:noFill/>
          <a:ln/>
        </p:spPr>
        <p:txBody>
          <a:bodyPr vert="horz" wrap="square" lIns="91440" tIns="45720" rIns="91440" bIns="45720" rtlCol="0" anchor="t" anchorCtr="0">
            <a:normAutofit/>
          </a:bodyPr>
          <a:lstStyle/>
          <a:p>
            <a:pPr algn="l">
              <a:lnSpc>
                <a:spcPct val="80000"/>
              </a:lnSpc>
            </a:pPr>
            <a:r>
              <a:rPr lang="en-US" sz="8000" b="1" i="1" dirty="0">
                <a:solidFill>
                  <a:schemeClr val="dk1">
                    <a:alpha val="100000"/>
                  </a:schemeClr>
                </a:solidFill>
                <a:effectLst>
                  <a:outerShdw blurRad="38100" dist="38100" dir="2700000">
                    <a:srgbClr val="000000">
                      <a:alpha val="43136"/>
                    </a:srgbClr>
                  </a:outerShdw>
                </a:effectLst>
                <a:latin typeface="微软雅黑"/>
                <a:ea typeface="微软雅黑"/>
                <a:cs typeface="微软雅黑"/>
              </a:rPr>
              <a:t>03</a:t>
            </a:r>
          </a:p>
        </p:txBody>
      </p:sp>
      <p:sp>
        <p:nvSpPr>
          <p:cNvPr id="10" name="AutoShape 10"/>
          <p:cNvSpPr/>
          <p:nvPr/>
        </p:nvSpPr>
        <p:spPr>
          <a:xfrm>
            <a:off x="10170289" y="1034488"/>
            <a:ext cx="856526" cy="856526"/>
          </a:xfrm>
          <a:prstGeom prst="ellipse">
            <a:avLst/>
          </a:prstGeom>
          <a:solidFill>
            <a:srgbClr val="FFFFFF">
              <a:alpha val="100000"/>
            </a:srgbClr>
          </a:solidFill>
          <a:ln w="38100">
            <a:solidFill>
              <a:schemeClr val="dk1">
                <a:alpha val="100000"/>
              </a:schemeClr>
            </a:solidFill>
            <a:prstDash val="solid"/>
          </a:ln>
        </p:spPr>
      </p:sp>
      <p:sp>
        <p:nvSpPr>
          <p:cNvPr id="11" name="AutoShape 11"/>
          <p:cNvSpPr/>
          <p:nvPr/>
        </p:nvSpPr>
        <p:spPr>
          <a:xfrm>
            <a:off x="267510" y="445795"/>
            <a:ext cx="321508" cy="321508"/>
          </a:xfrm>
          <a:prstGeom prst="ellipse">
            <a:avLst/>
          </a:prstGeom>
          <a:solidFill>
            <a:srgbClr val="FFFFFF">
              <a:alpha val="100000"/>
            </a:srgbClr>
          </a:solidFill>
          <a:ln w="38100">
            <a:solidFill>
              <a:schemeClr val="dk1">
                <a:alpha val="100000"/>
              </a:schemeClr>
            </a:solidFill>
            <a:prstDash val="solid"/>
          </a:ln>
        </p:spPr>
      </p:sp>
      <p:sp>
        <p:nvSpPr>
          <p:cNvPr id="12" name="AutoShape 12"/>
          <p:cNvSpPr/>
          <p:nvPr/>
        </p:nvSpPr>
        <p:spPr>
          <a:xfrm>
            <a:off x="10702368" y="1000581"/>
            <a:ext cx="321508" cy="321508"/>
          </a:xfrm>
          <a:prstGeom prst="ellipse">
            <a:avLst/>
          </a:prstGeom>
          <a:solidFill>
            <a:srgbClr val="FFFFFF">
              <a:alpha val="100000"/>
            </a:srgbClr>
          </a:solidFill>
          <a:ln w="38100">
            <a:solidFill>
              <a:schemeClr val="dk1">
                <a:alpha val="100000"/>
              </a:schemeClr>
            </a:solidFill>
            <a:prstDash val="solid"/>
          </a:ln>
        </p:spPr>
      </p:sp>
      <p:pic>
        <p:nvPicPr>
          <p:cNvPr id="13" name="Picture 13"/>
          <p:cNvPicPr>
            <a:picLocks noChangeAspect="1"/>
          </p:cNvPicPr>
          <p:nvPr/>
        </p:nvPicPr>
        <p:blipFill>
          <a:blip r:embed="rId3"/>
          <a:srcRect/>
          <a:stretch>
            <a:fillRect/>
          </a:stretch>
        </p:blipFill>
        <p:spPr>
          <a:xfrm>
            <a:off x="7870925" y="1615449"/>
            <a:ext cx="3598683" cy="4354712"/>
          </a:xfrm>
          <a:prstGeom prst="rect">
            <a:avLst/>
          </a:prstGeom>
        </p:spPr>
      </p:pic>
      <p:sp>
        <p:nvSpPr>
          <p:cNvPr id="14" name="AutoShape 14"/>
          <p:cNvSpPr/>
          <p:nvPr/>
        </p:nvSpPr>
        <p:spPr>
          <a:xfrm>
            <a:off x="267510" y="6090697"/>
            <a:ext cx="321508" cy="321508"/>
          </a:xfrm>
          <a:prstGeom prst="ellipse">
            <a:avLst/>
          </a:prstGeom>
          <a:solidFill>
            <a:srgbClr val="FFFFFF">
              <a:alpha val="100000"/>
            </a:srgbClr>
          </a:solidFill>
          <a:ln w="38100">
            <a:solidFill>
              <a:schemeClr val="dk1">
                <a:alpha val="100000"/>
              </a:schemeClr>
            </a:solidFill>
            <a:prstDash val="solid"/>
          </a:ln>
        </p:spPr>
      </p:sp>
      <p:sp>
        <p:nvSpPr>
          <p:cNvPr id="15" name="AutoShape 15"/>
          <p:cNvSpPr/>
          <p:nvPr/>
        </p:nvSpPr>
        <p:spPr>
          <a:xfrm>
            <a:off x="267510" y="3204235"/>
            <a:ext cx="321508" cy="321508"/>
          </a:xfrm>
          <a:prstGeom prst="ellipse">
            <a:avLst/>
          </a:prstGeom>
          <a:solidFill>
            <a:srgbClr val="FFFFFF">
              <a:alpha val="100000"/>
            </a:srgbClr>
          </a:solidFill>
          <a:ln w="38100">
            <a:solidFill>
              <a:schemeClr val="dk1">
                <a:alpha val="100000"/>
              </a:schemeClr>
            </a:solidFill>
            <a:prstDash val="solid"/>
          </a:ln>
        </p:spPr>
      </p:sp>
      <p:sp>
        <p:nvSpPr>
          <p:cNvPr id="16" name="AutoShape 16"/>
          <p:cNvSpPr/>
          <p:nvPr/>
        </p:nvSpPr>
        <p:spPr>
          <a:xfrm>
            <a:off x="8873568" y="4824846"/>
            <a:ext cx="321508" cy="321508"/>
          </a:xfrm>
          <a:prstGeom prst="ellipse">
            <a:avLst/>
          </a:prstGeom>
          <a:solidFill>
            <a:srgbClr val="FFFFFF">
              <a:alpha val="100000"/>
            </a:srgbClr>
          </a:solidFill>
          <a:ln w="38100">
            <a:solidFill>
              <a:schemeClr val="dk1">
                <a:alpha val="100000"/>
              </a:schemeClr>
            </a:solidFill>
            <a:prstDash val="solid"/>
          </a:ln>
        </p:spPr>
      </p:sp>
      <p:sp>
        <p:nvSpPr>
          <p:cNvPr id="17" name="Freeform 17"/>
          <p:cNvSpPr/>
          <p:nvPr/>
        </p:nvSpPr>
        <p:spPr>
          <a:xfrm>
            <a:off x="2113801" y="1112960"/>
            <a:ext cx="1423686" cy="636607"/>
          </a:xfrm>
          <a:custGeom>
            <a:avLst/>
            <a:gdLst/>
            <a:ahLst/>
            <a:cxnLst/>
            <a:rect l="l" t="t" r="r" b="b"/>
            <a:pathLst>
              <a:path h="955966">
                <a:moveTo>
                  <a:pt x="0" y="0"/>
                </a:moveTo>
                <a:cubicBezTo>
                  <a:pt x="294189" y="48228"/>
                  <a:pt x="588379" y="96456"/>
                  <a:pt x="717630" y="254643"/>
                </a:cubicBezTo>
                <a:cubicBezTo>
                  <a:pt x="846881" y="412830"/>
                  <a:pt x="657828" y="891251"/>
                  <a:pt x="775504" y="949124"/>
                </a:cubicBezTo>
                <a:cubicBezTo>
                  <a:pt x="893180" y="1006997"/>
                  <a:pt x="1342663" y="680977"/>
                  <a:pt x="1423686" y="601883"/>
                </a:cubicBezTo>
              </a:path>
            </a:pathLst>
          </a:custGeom>
          <a:noFill/>
          <a:ln w="57150">
            <a:solidFill>
              <a:schemeClr val="dk1">
                <a:alpha val="100000"/>
              </a:schemeClr>
            </a:solidFill>
            <a:prstDash val="solid"/>
          </a:ln>
        </p:spPr>
      </p:sp>
      <p:sp>
        <p:nvSpPr>
          <p:cNvPr id="18" name="AutoShape 18"/>
          <p:cNvSpPr/>
          <p:nvPr/>
        </p:nvSpPr>
        <p:spPr>
          <a:xfrm>
            <a:off x="5792661" y="1112960"/>
            <a:ext cx="370433" cy="370433"/>
          </a:xfrm>
          <a:prstGeom prst="diamond">
            <a:avLst/>
          </a:prstGeom>
          <a:solidFill>
            <a:srgbClr val="FFFFFF">
              <a:alpha val="100000"/>
            </a:srgbClr>
          </a:solidFill>
          <a:ln w="38100">
            <a:solidFill>
              <a:schemeClr val="dk1">
                <a:alpha val="100000"/>
              </a:schemeClr>
            </a:solidFill>
            <a:prstDash val="solid"/>
          </a:ln>
        </p:spPr>
      </p:sp>
      <p:sp>
        <p:nvSpPr>
          <p:cNvPr id="19" name="AutoShape 19"/>
          <p:cNvSpPr/>
          <p:nvPr/>
        </p:nvSpPr>
        <p:spPr>
          <a:xfrm>
            <a:off x="5059996" y="5513803"/>
            <a:ext cx="370433" cy="370433"/>
          </a:xfrm>
          <a:prstGeom prst="diamond">
            <a:avLst/>
          </a:prstGeom>
          <a:solidFill>
            <a:srgbClr val="FFFFFF">
              <a:alpha val="100000"/>
            </a:srgbClr>
          </a:solidFill>
          <a:ln w="38100">
            <a:solidFill>
              <a:schemeClr val="dk1">
                <a:alpha val="100000"/>
              </a:schemeClr>
            </a:solidFill>
            <a:prstDash val="solid"/>
          </a:ln>
        </p:spPr>
      </p:sp>
      <p:sp>
        <p:nvSpPr>
          <p:cNvPr id="20" name="Freeform 20"/>
          <p:cNvSpPr/>
          <p:nvPr/>
        </p:nvSpPr>
        <p:spPr>
          <a:xfrm rot="6097358">
            <a:off x="7299174" y="5325433"/>
            <a:ext cx="1423686" cy="636607"/>
          </a:xfrm>
          <a:custGeom>
            <a:avLst/>
            <a:gdLst/>
            <a:ahLst/>
            <a:cxnLst/>
            <a:rect l="l" t="t" r="r" b="b"/>
            <a:pathLst>
              <a:path h="955966">
                <a:moveTo>
                  <a:pt x="0" y="0"/>
                </a:moveTo>
                <a:cubicBezTo>
                  <a:pt x="294189" y="48228"/>
                  <a:pt x="588379" y="96456"/>
                  <a:pt x="717630" y="254643"/>
                </a:cubicBezTo>
                <a:cubicBezTo>
                  <a:pt x="846881" y="412830"/>
                  <a:pt x="657828" y="891251"/>
                  <a:pt x="775504" y="949124"/>
                </a:cubicBezTo>
                <a:cubicBezTo>
                  <a:pt x="893180" y="1006997"/>
                  <a:pt x="1342663" y="680977"/>
                  <a:pt x="1423686" y="601883"/>
                </a:cubicBezTo>
              </a:path>
            </a:pathLst>
          </a:custGeom>
          <a:noFill/>
          <a:ln w="57150">
            <a:solidFill>
              <a:schemeClr val="dk1">
                <a:alpha val="100000"/>
              </a:schemeClr>
            </a:solidFill>
            <a:prstDash val="solid"/>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2670406" y="-2667000"/>
            <a:ext cx="6858000" cy="12192000"/>
          </a:xfrm>
          <a:prstGeom prst="rect">
            <a:avLst/>
          </a:prstGeom>
        </p:spPr>
      </p:pic>
      <p:cxnSp>
        <p:nvCxnSpPr>
          <p:cNvPr id="3" name="Connector 3"/>
          <p:cNvCxnSpPr/>
          <p:nvPr/>
        </p:nvCxnSpPr>
        <p:spPr>
          <a:xfrm>
            <a:off x="917487" y="0"/>
            <a:ext cx="0" cy="6858000"/>
          </a:xfrm>
          <a:prstGeom prst="line">
            <a:avLst/>
          </a:prstGeom>
          <a:ln w="76200">
            <a:solidFill>
              <a:srgbClr val="FFFFFF">
                <a:alpha val="100000"/>
              </a:srgbClr>
            </a:solidFill>
            <a:prstDash val="solid"/>
            <a:headEnd type="none"/>
            <a:tailEnd type="none"/>
          </a:ln>
        </p:spPr>
      </p:cxnSp>
      <p:pic>
        <p:nvPicPr>
          <p:cNvPr id="4" name="Picture 4"/>
          <p:cNvPicPr>
            <a:picLocks noChangeAspect="1"/>
          </p:cNvPicPr>
          <p:nvPr/>
        </p:nvPicPr>
        <p:blipFill>
          <a:blip r:embed="rId3"/>
          <a:srcRect/>
          <a:stretch>
            <a:fillRect/>
          </a:stretch>
        </p:blipFill>
        <p:spPr>
          <a:xfrm rot="16200000">
            <a:off x="-1298256" y="2813973"/>
            <a:ext cx="4574266" cy="1230054"/>
          </a:xfrm>
          <a:prstGeom prst="rect">
            <a:avLst/>
          </a:prstGeom>
        </p:spPr>
      </p:pic>
      <p:cxnSp>
        <p:nvCxnSpPr>
          <p:cNvPr id="5" name="Connector 5"/>
          <p:cNvCxnSpPr/>
          <p:nvPr/>
        </p:nvCxnSpPr>
        <p:spPr>
          <a:xfrm>
            <a:off x="1151752" y="1031049"/>
            <a:ext cx="0" cy="5501196"/>
          </a:xfrm>
          <a:prstGeom prst="line">
            <a:avLst/>
          </a:prstGeom>
          <a:ln w="19050">
            <a:solidFill>
              <a:schemeClr val="accent1"/>
            </a:solidFill>
            <a:prstDash val="solid"/>
            <a:headEnd type="oval"/>
            <a:tailEnd type="none"/>
          </a:ln>
        </p:spPr>
        <p:style>
          <a:lnRef idx="0">
            <a:schemeClr val="accent1"/>
          </a:lnRef>
          <a:fillRef idx="1">
            <a:schemeClr val="accent1"/>
          </a:fillRef>
          <a:effectRef idx="0">
            <a:schemeClr val="accent1"/>
          </a:effectRef>
          <a:fontRef idx="minor">
            <a:schemeClr val="lt1"/>
          </a:fontRef>
        </p:style>
      </p:cxnSp>
      <p:sp>
        <p:nvSpPr>
          <p:cNvPr id="6" name="AutoShape 6"/>
          <p:cNvSpPr/>
          <p:nvPr/>
        </p:nvSpPr>
        <p:spPr>
          <a:xfrm>
            <a:off x="831719" y="1269059"/>
            <a:ext cx="637678" cy="637678"/>
          </a:xfrm>
          <a:prstGeom prst="ellipse">
            <a:avLst/>
          </a:prstGeom>
          <a:solidFill>
            <a:schemeClr val="accent2">
              <a:alpha val="42000"/>
            </a:schemeClr>
          </a:solidFill>
          <a:ln/>
        </p:spPr>
      </p:sp>
      <p:sp>
        <p:nvSpPr>
          <p:cNvPr id="7" name="AutoShape 7"/>
          <p:cNvSpPr/>
          <p:nvPr/>
        </p:nvSpPr>
        <p:spPr>
          <a:xfrm>
            <a:off x="941339" y="1378679"/>
            <a:ext cx="418438" cy="418438"/>
          </a:xfrm>
          <a:prstGeom prst="ellipse">
            <a:avLst/>
          </a:prstGeom>
          <a:solidFill>
            <a:schemeClr val="accent1">
              <a:alpha val="100000"/>
            </a:schemeClr>
          </a:solidFill>
          <a:ln/>
        </p:spPr>
      </p:sp>
      <p:sp>
        <p:nvSpPr>
          <p:cNvPr id="8" name="AutoShape 8"/>
          <p:cNvSpPr/>
          <p:nvPr/>
        </p:nvSpPr>
        <p:spPr>
          <a:xfrm>
            <a:off x="2049815" y="1246733"/>
            <a:ext cx="2064985" cy="613934"/>
          </a:xfrm>
          <a:prstGeom prst="roundRect">
            <a:avLst/>
          </a:prstGeom>
          <a:solidFill>
            <a:schemeClr val="accent2">
              <a:alpha val="100000"/>
            </a:schemeClr>
          </a:solidFill>
          <a:ln/>
        </p:spPr>
        <p:txBody>
          <a:bodyPr/>
          <a:lstStyle/>
          <a:p>
            <a:endParaRPr lang="zh-CN" altLang="en-US"/>
          </a:p>
        </p:txBody>
      </p:sp>
      <p:sp>
        <p:nvSpPr>
          <p:cNvPr id="9" name="AutoShape 9"/>
          <p:cNvSpPr/>
          <p:nvPr/>
        </p:nvSpPr>
        <p:spPr>
          <a:xfrm rot="-5400000">
            <a:off x="1828611" y="1403890"/>
            <a:ext cx="263667" cy="299622"/>
          </a:xfrm>
          <a:prstGeom prst="triangle">
            <a:avLst/>
          </a:prstGeom>
          <a:solidFill>
            <a:schemeClr val="accent2">
              <a:alpha val="100000"/>
            </a:schemeClr>
          </a:solidFill>
          <a:ln/>
        </p:spPr>
      </p:sp>
      <p:sp>
        <p:nvSpPr>
          <p:cNvPr id="10" name="AutoShape 10"/>
          <p:cNvSpPr/>
          <p:nvPr/>
        </p:nvSpPr>
        <p:spPr>
          <a:xfrm>
            <a:off x="2049815" y="2921629"/>
            <a:ext cx="2064985" cy="613934"/>
          </a:xfrm>
          <a:prstGeom prst="roundRect">
            <a:avLst/>
          </a:prstGeom>
          <a:solidFill>
            <a:schemeClr val="accent2">
              <a:alpha val="100000"/>
            </a:schemeClr>
          </a:solidFill>
          <a:ln/>
        </p:spPr>
        <p:txBody>
          <a:bodyPr/>
          <a:lstStyle/>
          <a:p>
            <a:endParaRPr lang="zh-CN" altLang="en-US"/>
          </a:p>
        </p:txBody>
      </p:sp>
      <p:sp>
        <p:nvSpPr>
          <p:cNvPr id="11" name="AutoShape 11"/>
          <p:cNvSpPr/>
          <p:nvPr/>
        </p:nvSpPr>
        <p:spPr>
          <a:xfrm rot="-5400000">
            <a:off x="1828611" y="3078785"/>
            <a:ext cx="263667" cy="299622"/>
          </a:xfrm>
          <a:prstGeom prst="triangle">
            <a:avLst/>
          </a:prstGeom>
          <a:solidFill>
            <a:schemeClr val="accent2">
              <a:alpha val="100000"/>
            </a:schemeClr>
          </a:solidFill>
          <a:ln/>
        </p:spPr>
      </p:sp>
      <p:sp>
        <p:nvSpPr>
          <p:cNvPr id="12" name="AutoShape 12"/>
          <p:cNvSpPr/>
          <p:nvPr/>
        </p:nvSpPr>
        <p:spPr>
          <a:xfrm>
            <a:off x="2049815" y="4596524"/>
            <a:ext cx="2064985" cy="613934"/>
          </a:xfrm>
          <a:prstGeom prst="roundRect">
            <a:avLst/>
          </a:prstGeom>
          <a:solidFill>
            <a:schemeClr val="accent2">
              <a:alpha val="100000"/>
            </a:schemeClr>
          </a:solidFill>
          <a:ln/>
        </p:spPr>
        <p:txBody>
          <a:bodyPr/>
          <a:lstStyle/>
          <a:p>
            <a:endParaRPr lang="zh-CN" altLang="en-US"/>
          </a:p>
        </p:txBody>
      </p:sp>
      <p:sp>
        <p:nvSpPr>
          <p:cNvPr id="13" name="AutoShape 13"/>
          <p:cNvSpPr/>
          <p:nvPr/>
        </p:nvSpPr>
        <p:spPr>
          <a:xfrm rot="-5400000">
            <a:off x="1828611" y="4753680"/>
            <a:ext cx="263667" cy="299622"/>
          </a:xfrm>
          <a:prstGeom prst="triangle">
            <a:avLst/>
          </a:prstGeom>
          <a:solidFill>
            <a:schemeClr val="accent2">
              <a:alpha val="100000"/>
            </a:schemeClr>
          </a:solidFill>
          <a:ln/>
        </p:spPr>
      </p:sp>
      <p:sp>
        <p:nvSpPr>
          <p:cNvPr id="14" name="TextBox 14"/>
          <p:cNvSpPr txBox="1"/>
          <p:nvPr/>
        </p:nvSpPr>
        <p:spPr>
          <a:xfrm>
            <a:off x="2260458" y="1202318"/>
            <a:ext cx="6813776" cy="696773"/>
          </a:xfrm>
          <a:prstGeom prst="rect">
            <a:avLst/>
          </a:prstGeom>
          <a:ln/>
        </p:spPr>
        <p:txBody>
          <a:bodyPr vert="horz" wrap="square" lIns="123825" tIns="123825" rIns="57150" bIns="123825" rtlCol="0" anchor="ctr" anchorCtr="0">
            <a:normAutofit/>
          </a:bodyPr>
          <a:lstStyle/>
          <a:p>
            <a:pPr>
              <a:lnSpc>
                <a:spcPct val="150000"/>
              </a:lnSpc>
            </a:pPr>
            <a:r>
              <a:rPr lang="en-US" sz="1500" b="1">
                <a:solidFill>
                  <a:srgbClr val="FFFFFF">
                    <a:alpha val="100000"/>
                  </a:srgbClr>
                </a:solidFill>
                <a:latin typeface="Microsoft Yahei"/>
                <a:ea typeface="Microsoft Yahei"/>
                <a:cs typeface="Microsoft Yahei"/>
              </a:rPr>
              <a:t>用户注册与登录</a:t>
            </a:r>
          </a:p>
        </p:txBody>
      </p:sp>
      <p:sp>
        <p:nvSpPr>
          <p:cNvPr id="15" name="TextBox 15"/>
          <p:cNvSpPr txBox="1"/>
          <p:nvPr/>
        </p:nvSpPr>
        <p:spPr>
          <a:xfrm>
            <a:off x="2164864" y="1951021"/>
            <a:ext cx="4693136" cy="852821"/>
          </a:xfrm>
          <a:prstGeom prst="rect">
            <a:avLst/>
          </a:prstGeom>
          <a:ln/>
        </p:spPr>
        <p:txBody>
          <a:bodyPr vert="horz" wrap="square" lIns="123825" tIns="123825" rIns="57150" bIns="123825" rtlCol="0" anchor="t" anchorCtr="0">
            <a:normAutofit fontScale="85000" lnSpcReduction="20000"/>
          </a:bodyPr>
          <a:lstStyle/>
          <a:p>
            <a:pPr>
              <a:lnSpc>
                <a:spcPct val="150000"/>
              </a:lnSpc>
            </a:pPr>
            <a:r>
              <a:rPr lang="en-US" sz="1200" b="1" dirty="0">
                <a:solidFill>
                  <a:schemeClr val="dk1">
                    <a:alpha val="100000"/>
                  </a:schemeClr>
                </a:solidFill>
                <a:latin typeface="Microsoft Yahei"/>
                <a:ea typeface="Microsoft Yahei"/>
                <a:cs typeface="Microsoft Yahei"/>
              </a:rPr>
              <a:t>用户可以通过手机号注册并登录，或者通过微信授权快速注册和登录。注册时需要输入手机号、设置密码，并获取短信验证码完成注册。登录时需要输入手机号和密码，或者通过微信一键登录。</a:t>
            </a:r>
          </a:p>
        </p:txBody>
      </p:sp>
      <p:sp>
        <p:nvSpPr>
          <p:cNvPr id="16" name="TextBox 16"/>
          <p:cNvSpPr txBox="1"/>
          <p:nvPr/>
        </p:nvSpPr>
        <p:spPr>
          <a:xfrm>
            <a:off x="2279913" y="2880543"/>
            <a:ext cx="6813776" cy="696773"/>
          </a:xfrm>
          <a:prstGeom prst="rect">
            <a:avLst/>
          </a:prstGeom>
          <a:ln/>
        </p:spPr>
        <p:txBody>
          <a:bodyPr vert="horz" wrap="square" lIns="123825" tIns="123825" rIns="57150" bIns="123825" rtlCol="0" anchor="ctr" anchorCtr="0">
            <a:normAutofit/>
          </a:bodyPr>
          <a:lstStyle/>
          <a:p>
            <a:pPr>
              <a:lnSpc>
                <a:spcPct val="150000"/>
              </a:lnSpc>
            </a:pPr>
            <a:r>
              <a:rPr lang="en-US" sz="1500" b="1">
                <a:solidFill>
                  <a:srgbClr val="FFFFFF">
                    <a:alpha val="100000"/>
                  </a:srgbClr>
                </a:solidFill>
                <a:latin typeface="Microsoft Yahei"/>
                <a:ea typeface="Microsoft Yahei"/>
                <a:cs typeface="Microsoft Yahei"/>
              </a:rPr>
              <a:t>用户信息管理</a:t>
            </a:r>
          </a:p>
        </p:txBody>
      </p:sp>
      <p:sp>
        <p:nvSpPr>
          <p:cNvPr id="17" name="TextBox 17"/>
          <p:cNvSpPr txBox="1"/>
          <p:nvPr/>
        </p:nvSpPr>
        <p:spPr>
          <a:xfrm>
            <a:off x="2164864" y="3605240"/>
            <a:ext cx="4693136" cy="852821"/>
          </a:xfrm>
          <a:prstGeom prst="rect">
            <a:avLst/>
          </a:prstGeom>
          <a:ln/>
        </p:spPr>
        <p:txBody>
          <a:bodyPr vert="horz" wrap="square" lIns="123825" tIns="123825" rIns="57150" bIns="123825" rtlCol="0" anchor="t" anchorCtr="0">
            <a:normAutofit/>
          </a:bodyPr>
          <a:lstStyle/>
          <a:p>
            <a:pPr>
              <a:lnSpc>
                <a:spcPct val="150000"/>
              </a:lnSpc>
            </a:pPr>
            <a:r>
              <a:rPr lang="en-US" sz="1200" b="1" dirty="0" err="1">
                <a:solidFill>
                  <a:schemeClr val="dk1">
                    <a:alpha val="100000"/>
                  </a:schemeClr>
                </a:solidFill>
                <a:latin typeface="Microsoft Yahei"/>
                <a:ea typeface="Microsoft Yahei"/>
                <a:cs typeface="Microsoft Yahei"/>
              </a:rPr>
              <a:t>用户可以在小程序中修改个人资料，包括头像、昵称、个性签名等。同时，用户还可以设置隐私选项，保护个人隐私</a:t>
            </a:r>
            <a:r>
              <a:rPr lang="en-US" sz="1200" b="1" dirty="0">
                <a:solidFill>
                  <a:schemeClr val="dk1">
                    <a:alpha val="100000"/>
                  </a:schemeClr>
                </a:solidFill>
                <a:latin typeface="Microsoft Yahei"/>
                <a:ea typeface="Microsoft Yahei"/>
                <a:cs typeface="Microsoft Yahei"/>
              </a:rPr>
              <a:t>。</a:t>
            </a:r>
          </a:p>
        </p:txBody>
      </p:sp>
      <p:sp>
        <p:nvSpPr>
          <p:cNvPr id="18" name="TextBox 18"/>
          <p:cNvSpPr txBox="1"/>
          <p:nvPr/>
        </p:nvSpPr>
        <p:spPr>
          <a:xfrm>
            <a:off x="2314751" y="4561685"/>
            <a:ext cx="6813776" cy="696773"/>
          </a:xfrm>
          <a:prstGeom prst="rect">
            <a:avLst/>
          </a:prstGeom>
          <a:ln/>
        </p:spPr>
        <p:txBody>
          <a:bodyPr vert="horz" wrap="square" lIns="123825" tIns="123825" rIns="57150" bIns="123825" rtlCol="0" anchor="ctr" anchorCtr="0">
            <a:normAutofit/>
          </a:bodyPr>
          <a:lstStyle/>
          <a:p>
            <a:pPr>
              <a:lnSpc>
                <a:spcPct val="150000"/>
              </a:lnSpc>
            </a:pPr>
            <a:r>
              <a:rPr lang="en-US" sz="1500" b="1">
                <a:solidFill>
                  <a:srgbClr val="FFFFFF">
                    <a:alpha val="100000"/>
                  </a:srgbClr>
                </a:solidFill>
                <a:latin typeface="Microsoft Yahei"/>
                <a:ea typeface="Microsoft Yahei"/>
                <a:cs typeface="Microsoft Yahei"/>
              </a:rPr>
              <a:t>用户行为记录</a:t>
            </a:r>
          </a:p>
        </p:txBody>
      </p:sp>
      <p:sp>
        <p:nvSpPr>
          <p:cNvPr id="19" name="TextBox 19"/>
          <p:cNvSpPr txBox="1"/>
          <p:nvPr/>
        </p:nvSpPr>
        <p:spPr>
          <a:xfrm>
            <a:off x="2182283" y="5280135"/>
            <a:ext cx="4675715" cy="916329"/>
          </a:xfrm>
          <a:prstGeom prst="rect">
            <a:avLst/>
          </a:prstGeom>
          <a:ln/>
        </p:spPr>
        <p:txBody>
          <a:bodyPr vert="horz" wrap="square" lIns="123825" tIns="123825" rIns="57150" bIns="123825" rtlCol="0" anchor="t" anchorCtr="0">
            <a:normAutofit/>
          </a:bodyPr>
          <a:lstStyle/>
          <a:p>
            <a:pPr>
              <a:lnSpc>
                <a:spcPct val="150000"/>
              </a:lnSpc>
            </a:pPr>
            <a:r>
              <a:rPr lang="en-US" sz="1425" b="1" dirty="0" err="1">
                <a:solidFill>
                  <a:schemeClr val="dk1">
                    <a:alpha val="100000"/>
                  </a:schemeClr>
                </a:solidFill>
                <a:latin typeface="Microsoft Yahei"/>
                <a:ea typeface="Microsoft Yahei"/>
                <a:cs typeface="Microsoft Yahei"/>
              </a:rPr>
              <a:t>系统需要记录用户的行为，如点赞数、评论数等，以便在需要时进行计算和分析</a:t>
            </a:r>
            <a:r>
              <a:rPr lang="en-US" sz="1425" b="1" dirty="0">
                <a:solidFill>
                  <a:schemeClr val="dk1">
                    <a:alpha val="100000"/>
                  </a:schemeClr>
                </a:solidFill>
                <a:latin typeface="Microsoft Yahei"/>
                <a:ea typeface="Microsoft Yahei"/>
                <a:cs typeface="Microsoft Yahei"/>
              </a:rPr>
              <a:t>。</a:t>
            </a:r>
          </a:p>
        </p:txBody>
      </p:sp>
      <p:sp>
        <p:nvSpPr>
          <p:cNvPr id="20" name="AutoShape 20"/>
          <p:cNvSpPr/>
          <p:nvPr/>
        </p:nvSpPr>
        <p:spPr>
          <a:xfrm>
            <a:off x="831719" y="2921629"/>
            <a:ext cx="637678" cy="637678"/>
          </a:xfrm>
          <a:prstGeom prst="ellipse">
            <a:avLst/>
          </a:prstGeom>
          <a:solidFill>
            <a:schemeClr val="accent2">
              <a:alpha val="42000"/>
            </a:schemeClr>
          </a:solidFill>
          <a:ln/>
        </p:spPr>
      </p:sp>
      <p:sp>
        <p:nvSpPr>
          <p:cNvPr id="21" name="AutoShape 21"/>
          <p:cNvSpPr/>
          <p:nvPr/>
        </p:nvSpPr>
        <p:spPr>
          <a:xfrm>
            <a:off x="941339" y="3031248"/>
            <a:ext cx="418438" cy="418438"/>
          </a:xfrm>
          <a:prstGeom prst="ellipse">
            <a:avLst/>
          </a:prstGeom>
          <a:solidFill>
            <a:schemeClr val="accent1">
              <a:alpha val="100000"/>
            </a:schemeClr>
          </a:solidFill>
          <a:ln/>
        </p:spPr>
      </p:sp>
      <p:sp>
        <p:nvSpPr>
          <p:cNvPr id="22" name="AutoShape 22"/>
          <p:cNvSpPr/>
          <p:nvPr/>
        </p:nvSpPr>
        <p:spPr>
          <a:xfrm>
            <a:off x="831719" y="4596524"/>
            <a:ext cx="637678" cy="637678"/>
          </a:xfrm>
          <a:prstGeom prst="ellipse">
            <a:avLst/>
          </a:prstGeom>
          <a:solidFill>
            <a:schemeClr val="accent2">
              <a:alpha val="42000"/>
            </a:schemeClr>
          </a:solidFill>
          <a:ln/>
        </p:spPr>
      </p:sp>
      <p:sp>
        <p:nvSpPr>
          <p:cNvPr id="23" name="AutoShape 23"/>
          <p:cNvSpPr/>
          <p:nvPr/>
        </p:nvSpPr>
        <p:spPr>
          <a:xfrm>
            <a:off x="941339" y="4706144"/>
            <a:ext cx="418438" cy="418438"/>
          </a:xfrm>
          <a:prstGeom prst="ellipse">
            <a:avLst/>
          </a:prstGeom>
          <a:solidFill>
            <a:schemeClr val="accent1">
              <a:alpha val="100000"/>
            </a:schemeClr>
          </a:solidFill>
          <a:ln/>
        </p:spPr>
      </p:sp>
      <p:sp>
        <p:nvSpPr>
          <p:cNvPr id="24" name="TextBox 24"/>
          <p:cNvSpPr txBox="1"/>
          <p:nvPr/>
        </p:nvSpPr>
        <p:spPr>
          <a:xfrm>
            <a:off x="1094842" y="93878"/>
            <a:ext cx="10001250" cy="914400"/>
          </a:xfrm>
          <a:prstGeom prst="rect">
            <a:avLst/>
          </a:prstGeom>
          <a:ln/>
        </p:spPr>
        <p:txBody>
          <a:bodyPr vert="horz" wrap="square" lIns="123825" tIns="123825" rIns="57150" bIns="123825" rtlCol="0" anchor="t" anchorCtr="0">
            <a:normAutofit/>
          </a:bodyPr>
          <a:lstStyle/>
          <a:p>
            <a:pPr>
              <a:lnSpc>
                <a:spcPct val="140000"/>
              </a:lnSpc>
            </a:pPr>
            <a:r>
              <a:rPr lang="en-US" sz="3000" b="1">
                <a:solidFill>
                  <a:schemeClr val="accent1">
                    <a:alpha val="100000"/>
                  </a:schemeClr>
                </a:solidFill>
                <a:latin typeface="Microsoft Yahei"/>
                <a:ea typeface="Microsoft Yahei"/>
                <a:cs typeface="Microsoft Yahei"/>
              </a:rPr>
              <a:t>用户模块</a:t>
            </a:r>
          </a:p>
        </p:txBody>
      </p:sp>
      <p:pic>
        <p:nvPicPr>
          <p:cNvPr id="26" name="图片 25">
            <a:extLst>
              <a:ext uri="{FF2B5EF4-FFF2-40B4-BE49-F238E27FC236}">
                <a16:creationId xmlns:a16="http://schemas.microsoft.com/office/drawing/2014/main" id="{38C594D7-FE49-A27E-0144-0E55618FB660}"/>
              </a:ext>
            </a:extLst>
          </p:cNvPr>
          <p:cNvPicPr>
            <a:picLocks noChangeAspect="1"/>
          </p:cNvPicPr>
          <p:nvPr/>
        </p:nvPicPr>
        <p:blipFill>
          <a:blip r:embed="rId4"/>
          <a:stretch>
            <a:fillRect/>
          </a:stretch>
        </p:blipFill>
        <p:spPr>
          <a:xfrm>
            <a:off x="8224976" y="247577"/>
            <a:ext cx="2409843" cy="226220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30" name="图片 29">
            <a:extLst>
              <a:ext uri="{FF2B5EF4-FFF2-40B4-BE49-F238E27FC236}">
                <a16:creationId xmlns:a16="http://schemas.microsoft.com/office/drawing/2014/main" id="{F60FB5A5-3D7B-FB4E-79FC-5056510F04BD}"/>
              </a:ext>
            </a:extLst>
          </p:cNvPr>
          <p:cNvPicPr>
            <a:picLocks noChangeAspect="1"/>
          </p:cNvPicPr>
          <p:nvPr/>
        </p:nvPicPr>
        <p:blipFill>
          <a:blip r:embed="rId5"/>
          <a:stretch>
            <a:fillRect/>
          </a:stretch>
        </p:blipFill>
        <p:spPr>
          <a:xfrm>
            <a:off x="6909221" y="2899669"/>
            <a:ext cx="2286017" cy="206694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32" name="图片 31">
            <a:extLst>
              <a:ext uri="{FF2B5EF4-FFF2-40B4-BE49-F238E27FC236}">
                <a16:creationId xmlns:a16="http://schemas.microsoft.com/office/drawing/2014/main" id="{15BCB246-1136-18CA-E34B-A2F904B8C0DD}"/>
              </a:ext>
            </a:extLst>
          </p:cNvPr>
          <p:cNvPicPr>
            <a:picLocks noChangeAspect="1"/>
          </p:cNvPicPr>
          <p:nvPr/>
        </p:nvPicPr>
        <p:blipFill>
          <a:blip r:embed="rId6"/>
          <a:stretch>
            <a:fillRect/>
          </a:stretch>
        </p:blipFill>
        <p:spPr>
          <a:xfrm>
            <a:off x="9591055" y="3611484"/>
            <a:ext cx="2338405" cy="312898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2670406" y="-2667000"/>
            <a:ext cx="6858000" cy="12192000"/>
          </a:xfrm>
          <a:prstGeom prst="rect">
            <a:avLst/>
          </a:prstGeom>
        </p:spPr>
      </p:pic>
      <p:cxnSp>
        <p:nvCxnSpPr>
          <p:cNvPr id="3" name="Connector 3"/>
          <p:cNvCxnSpPr/>
          <p:nvPr/>
        </p:nvCxnSpPr>
        <p:spPr>
          <a:xfrm>
            <a:off x="917487" y="0"/>
            <a:ext cx="0" cy="6858000"/>
          </a:xfrm>
          <a:prstGeom prst="line">
            <a:avLst/>
          </a:prstGeom>
          <a:ln w="76200">
            <a:solidFill>
              <a:srgbClr val="FFFFFF">
                <a:alpha val="100000"/>
              </a:srgbClr>
            </a:solidFill>
            <a:prstDash val="solid"/>
            <a:headEnd type="none"/>
            <a:tailEnd type="none"/>
          </a:ln>
        </p:spPr>
      </p:cxnSp>
      <p:pic>
        <p:nvPicPr>
          <p:cNvPr id="4" name="Picture 4"/>
          <p:cNvPicPr>
            <a:picLocks noChangeAspect="1"/>
          </p:cNvPicPr>
          <p:nvPr/>
        </p:nvPicPr>
        <p:blipFill>
          <a:blip r:embed="rId3"/>
          <a:srcRect/>
          <a:stretch>
            <a:fillRect/>
          </a:stretch>
        </p:blipFill>
        <p:spPr>
          <a:xfrm rot="16200000">
            <a:off x="-1298256" y="2813973"/>
            <a:ext cx="4574266" cy="1230054"/>
          </a:xfrm>
          <a:prstGeom prst="rect">
            <a:avLst/>
          </a:prstGeom>
        </p:spPr>
      </p:pic>
      <p:sp>
        <p:nvSpPr>
          <p:cNvPr id="6" name="TextBox 6"/>
          <p:cNvSpPr txBox="1"/>
          <p:nvPr/>
        </p:nvSpPr>
        <p:spPr>
          <a:xfrm>
            <a:off x="6981425" y="1833417"/>
            <a:ext cx="4823847" cy="947538"/>
          </a:xfrm>
          <a:prstGeom prst="rect">
            <a:avLst/>
          </a:prstGeom>
          <a:ln/>
        </p:spPr>
        <p:txBody>
          <a:bodyPr vert="horz" wrap="square" lIns="114300" tIns="57150" rIns="114300" bIns="57150" rtlCol="0" anchor="t" anchorCtr="0">
            <a:normAutofit/>
          </a:bodyPr>
          <a:lstStyle/>
          <a:p>
            <a:pPr>
              <a:lnSpc>
                <a:spcPct val="120000"/>
              </a:lnSpc>
            </a:pPr>
            <a:r>
              <a:rPr lang="en-US" altLang="zh-CN" sz="1425" b="1" dirty="0" err="1">
                <a:solidFill>
                  <a:schemeClr val="dk1">
                    <a:alpha val="100000"/>
                  </a:schemeClr>
                </a:solidFill>
                <a:latin typeface="Microsoft Yahei"/>
                <a:ea typeface="Microsoft Yahei"/>
                <a:cs typeface="Microsoft Yahei"/>
              </a:rPr>
              <a:t>用户可以根据分类浏览不同的帖子，如动漫、游戏、美食等。系统需要支持多种分类方式，如标签分类、热门推荐等</a:t>
            </a:r>
            <a:r>
              <a:rPr lang="en-US" altLang="zh-CN" sz="1425" b="1" dirty="0">
                <a:solidFill>
                  <a:schemeClr val="dk1">
                    <a:alpha val="100000"/>
                  </a:schemeClr>
                </a:solidFill>
                <a:latin typeface="Microsoft Yahei"/>
                <a:ea typeface="Microsoft Yahei"/>
                <a:cs typeface="Microsoft Yahei"/>
              </a:rPr>
              <a:t>。</a:t>
            </a:r>
          </a:p>
          <a:p>
            <a:pPr>
              <a:lnSpc>
                <a:spcPct val="120000"/>
              </a:lnSpc>
            </a:pPr>
            <a:endParaRPr lang="en-US" sz="1425" dirty="0">
              <a:solidFill>
                <a:schemeClr val="dk1">
                  <a:alpha val="100000"/>
                </a:schemeClr>
              </a:solidFill>
              <a:latin typeface="Microsoft Yahei"/>
              <a:ea typeface="Microsoft Yahei"/>
              <a:cs typeface="Microsoft Yahei"/>
            </a:endParaRPr>
          </a:p>
        </p:txBody>
      </p:sp>
      <p:sp>
        <p:nvSpPr>
          <p:cNvPr id="7" name="TextBox 7"/>
          <p:cNvSpPr txBox="1"/>
          <p:nvPr/>
        </p:nvSpPr>
        <p:spPr>
          <a:xfrm>
            <a:off x="6981425" y="1466523"/>
            <a:ext cx="3971456" cy="349838"/>
          </a:xfrm>
          <a:prstGeom prst="rect">
            <a:avLst/>
          </a:prstGeom>
          <a:ln/>
        </p:spPr>
        <p:txBody>
          <a:bodyPr vert="horz" wrap="square" lIns="114300" tIns="57150" rIns="114300" bIns="57150" rtlCol="0" anchor="t" anchorCtr="0">
            <a:normAutofit/>
          </a:bodyPr>
          <a:lstStyle/>
          <a:p>
            <a:pPr>
              <a:lnSpc>
                <a:spcPct val="77000"/>
              </a:lnSpc>
            </a:pPr>
            <a:r>
              <a:rPr lang="en-US" altLang="zh-CN" sz="1500" b="1" dirty="0" err="1">
                <a:solidFill>
                  <a:schemeClr val="accent1">
                    <a:alpha val="100000"/>
                  </a:schemeClr>
                </a:solidFill>
                <a:latin typeface="Microsoft Yahei"/>
                <a:ea typeface="Microsoft Yahei"/>
                <a:cs typeface="Microsoft Yahei"/>
              </a:rPr>
              <a:t>内容分类浏览</a:t>
            </a:r>
            <a:endParaRPr lang="en-US" altLang="zh-CN" sz="1500" b="1" dirty="0">
              <a:solidFill>
                <a:schemeClr val="accent1">
                  <a:alpha val="100000"/>
                </a:schemeClr>
              </a:solidFill>
              <a:latin typeface="Microsoft Yahei"/>
              <a:ea typeface="Microsoft Yahei"/>
              <a:cs typeface="Microsoft Yahei"/>
            </a:endParaRPr>
          </a:p>
          <a:p>
            <a:pPr>
              <a:lnSpc>
                <a:spcPct val="77000"/>
              </a:lnSpc>
            </a:pPr>
            <a:endParaRPr lang="en-US" sz="1500" b="1" dirty="0">
              <a:solidFill>
                <a:schemeClr val="accent1">
                  <a:alpha val="100000"/>
                </a:schemeClr>
              </a:solidFill>
              <a:latin typeface="Microsoft Yahei"/>
              <a:ea typeface="Microsoft Yahei"/>
              <a:cs typeface="Microsoft Yahei"/>
            </a:endParaRPr>
          </a:p>
        </p:txBody>
      </p:sp>
      <p:sp>
        <p:nvSpPr>
          <p:cNvPr id="8" name="TextBox 8"/>
          <p:cNvSpPr txBox="1"/>
          <p:nvPr/>
        </p:nvSpPr>
        <p:spPr>
          <a:xfrm>
            <a:off x="6981425" y="3371805"/>
            <a:ext cx="4823847" cy="947538"/>
          </a:xfrm>
          <a:prstGeom prst="rect">
            <a:avLst/>
          </a:prstGeom>
          <a:ln/>
        </p:spPr>
        <p:txBody>
          <a:bodyPr vert="horz" wrap="square" lIns="114300" tIns="57150" rIns="114300" bIns="57150" rtlCol="0" anchor="t" anchorCtr="0">
            <a:normAutofit/>
          </a:bodyPr>
          <a:lstStyle/>
          <a:p>
            <a:pPr>
              <a:lnSpc>
                <a:spcPct val="120000"/>
              </a:lnSpc>
            </a:pPr>
            <a:r>
              <a:rPr lang="en-US" altLang="zh-CN" sz="1425" b="1" dirty="0">
                <a:solidFill>
                  <a:schemeClr val="dk1">
                    <a:alpha val="100000"/>
                  </a:schemeClr>
                </a:solidFill>
                <a:latin typeface="Microsoft Yahei"/>
                <a:ea typeface="Microsoft Yahei"/>
                <a:cs typeface="Microsoft Yahei"/>
              </a:rPr>
              <a:t>用户可以在社区中发布帖子，包括文字、图片、视频等多种形式的内容。发布时需要选择内容类型、填写标题和描述、上传图片或视频、选择标签分类等</a:t>
            </a:r>
            <a:r>
              <a:rPr lang="en-US" altLang="zh-CN" sz="1425" dirty="0">
                <a:solidFill>
                  <a:schemeClr val="dk1">
                    <a:alpha val="100000"/>
                  </a:schemeClr>
                </a:solidFill>
                <a:latin typeface="Microsoft Yahei"/>
                <a:ea typeface="Microsoft Yahei"/>
                <a:cs typeface="Microsoft Yahei"/>
              </a:rPr>
              <a:t>。</a:t>
            </a:r>
            <a:endParaRPr lang="en-US" sz="1425" dirty="0">
              <a:solidFill>
                <a:schemeClr val="dk1">
                  <a:alpha val="100000"/>
                </a:schemeClr>
              </a:solidFill>
              <a:latin typeface="Microsoft Yahei"/>
              <a:ea typeface="Microsoft Yahei"/>
              <a:cs typeface="Microsoft Yahei"/>
            </a:endParaRPr>
          </a:p>
        </p:txBody>
      </p:sp>
      <p:sp>
        <p:nvSpPr>
          <p:cNvPr id="9" name="TextBox 9"/>
          <p:cNvSpPr txBox="1"/>
          <p:nvPr/>
        </p:nvSpPr>
        <p:spPr>
          <a:xfrm>
            <a:off x="6981425" y="3039750"/>
            <a:ext cx="3971456" cy="349838"/>
          </a:xfrm>
          <a:prstGeom prst="rect">
            <a:avLst/>
          </a:prstGeom>
          <a:ln/>
        </p:spPr>
        <p:txBody>
          <a:bodyPr vert="horz" wrap="square" lIns="114300" tIns="57150" rIns="114300" bIns="57150" rtlCol="0" anchor="t" anchorCtr="0">
            <a:normAutofit/>
          </a:bodyPr>
          <a:lstStyle/>
          <a:p>
            <a:pPr>
              <a:lnSpc>
                <a:spcPct val="77000"/>
              </a:lnSpc>
            </a:pPr>
            <a:r>
              <a:rPr lang="en-US" altLang="zh-CN" sz="1500" b="1" dirty="0" err="1">
                <a:solidFill>
                  <a:schemeClr val="accent1">
                    <a:alpha val="100000"/>
                  </a:schemeClr>
                </a:solidFill>
                <a:latin typeface="Microsoft Yahei"/>
                <a:ea typeface="Microsoft Yahei"/>
                <a:cs typeface="Microsoft Yahei"/>
              </a:rPr>
              <a:t>帖子发布</a:t>
            </a:r>
            <a:endParaRPr lang="en-US" sz="1500" b="1" dirty="0">
              <a:solidFill>
                <a:schemeClr val="accent1">
                  <a:alpha val="100000"/>
                </a:schemeClr>
              </a:solidFill>
              <a:latin typeface="Microsoft Yahei"/>
              <a:ea typeface="Microsoft Yahei"/>
              <a:cs typeface="Microsoft Yahei"/>
            </a:endParaRPr>
          </a:p>
        </p:txBody>
      </p:sp>
      <p:sp>
        <p:nvSpPr>
          <p:cNvPr id="10" name="TextBox 10"/>
          <p:cNvSpPr txBox="1"/>
          <p:nvPr/>
        </p:nvSpPr>
        <p:spPr>
          <a:xfrm>
            <a:off x="6981425" y="4966332"/>
            <a:ext cx="4823847" cy="947538"/>
          </a:xfrm>
          <a:prstGeom prst="rect">
            <a:avLst/>
          </a:prstGeom>
          <a:ln/>
        </p:spPr>
        <p:txBody>
          <a:bodyPr vert="horz" wrap="square" lIns="114300" tIns="57150" rIns="114300" bIns="57150" rtlCol="0" anchor="t" anchorCtr="0">
            <a:normAutofit/>
          </a:bodyPr>
          <a:lstStyle/>
          <a:p>
            <a:pPr>
              <a:lnSpc>
                <a:spcPct val="120000"/>
              </a:lnSpc>
            </a:pPr>
            <a:r>
              <a:rPr lang="en-US" sz="1425" b="1" dirty="0" err="1">
                <a:solidFill>
                  <a:schemeClr val="dk1">
                    <a:alpha val="100000"/>
                  </a:schemeClr>
                </a:solidFill>
                <a:latin typeface="Microsoft Yahei"/>
                <a:ea typeface="Microsoft Yahei"/>
                <a:cs typeface="Microsoft Yahei"/>
              </a:rPr>
              <a:t>用户可以通过关键词搜索感兴趣的帖子或用户，以便快速找到所需内容。搜索结果需要支持多种排序方式，如时间排序、热度排序等</a:t>
            </a:r>
            <a:r>
              <a:rPr lang="en-US" sz="1425" b="1" dirty="0">
                <a:solidFill>
                  <a:schemeClr val="dk1">
                    <a:alpha val="100000"/>
                  </a:schemeClr>
                </a:solidFill>
                <a:latin typeface="Microsoft Yahei"/>
                <a:ea typeface="Microsoft Yahei"/>
                <a:cs typeface="Microsoft Yahei"/>
              </a:rPr>
              <a:t>。</a:t>
            </a:r>
          </a:p>
        </p:txBody>
      </p:sp>
      <p:sp>
        <p:nvSpPr>
          <p:cNvPr id="11" name="TextBox 11"/>
          <p:cNvSpPr txBox="1"/>
          <p:nvPr/>
        </p:nvSpPr>
        <p:spPr>
          <a:xfrm>
            <a:off x="6981425" y="4594438"/>
            <a:ext cx="3971456" cy="349838"/>
          </a:xfrm>
          <a:prstGeom prst="rect">
            <a:avLst/>
          </a:prstGeom>
          <a:ln/>
        </p:spPr>
        <p:txBody>
          <a:bodyPr vert="horz" wrap="square" lIns="114300" tIns="57150" rIns="114300" bIns="57150" rtlCol="0" anchor="t" anchorCtr="0">
            <a:normAutofit/>
          </a:bodyPr>
          <a:lstStyle/>
          <a:p>
            <a:pPr>
              <a:lnSpc>
                <a:spcPct val="77000"/>
              </a:lnSpc>
            </a:pPr>
            <a:r>
              <a:rPr lang="en-US" sz="1500" b="1">
                <a:solidFill>
                  <a:schemeClr val="accent1">
                    <a:alpha val="100000"/>
                  </a:schemeClr>
                </a:solidFill>
                <a:latin typeface="Microsoft Yahei"/>
                <a:ea typeface="Microsoft Yahei"/>
                <a:cs typeface="Microsoft Yahei"/>
              </a:rPr>
              <a:t>搜索功能</a:t>
            </a:r>
          </a:p>
        </p:txBody>
      </p:sp>
      <p:sp>
        <p:nvSpPr>
          <p:cNvPr id="12" name="TextBox 12"/>
          <p:cNvSpPr txBox="1"/>
          <p:nvPr/>
        </p:nvSpPr>
        <p:spPr>
          <a:xfrm>
            <a:off x="1094842" y="93878"/>
            <a:ext cx="10001250" cy="914400"/>
          </a:xfrm>
          <a:prstGeom prst="rect">
            <a:avLst/>
          </a:prstGeom>
          <a:ln/>
        </p:spPr>
        <p:txBody>
          <a:bodyPr vert="horz" wrap="square" lIns="123825" tIns="123825" rIns="57150" bIns="123825" rtlCol="0" anchor="t" anchorCtr="0">
            <a:normAutofit/>
          </a:bodyPr>
          <a:lstStyle/>
          <a:p>
            <a:pPr>
              <a:lnSpc>
                <a:spcPct val="140000"/>
              </a:lnSpc>
            </a:pPr>
            <a:r>
              <a:rPr lang="en-US" sz="3000" b="1">
                <a:solidFill>
                  <a:schemeClr val="accent1">
                    <a:alpha val="100000"/>
                  </a:schemeClr>
                </a:solidFill>
                <a:latin typeface="Microsoft Yahei"/>
                <a:ea typeface="Microsoft Yahei"/>
                <a:cs typeface="Microsoft Yahei"/>
              </a:rPr>
              <a:t>内容模块</a:t>
            </a:r>
          </a:p>
        </p:txBody>
      </p:sp>
      <p:pic>
        <p:nvPicPr>
          <p:cNvPr id="14" name="图片 13">
            <a:extLst>
              <a:ext uri="{FF2B5EF4-FFF2-40B4-BE49-F238E27FC236}">
                <a16:creationId xmlns:a16="http://schemas.microsoft.com/office/drawing/2014/main" id="{BCAC05FD-3F3C-342E-360C-83A11C711D2F}"/>
              </a:ext>
            </a:extLst>
          </p:cNvPr>
          <p:cNvPicPr>
            <a:picLocks noChangeAspect="1"/>
          </p:cNvPicPr>
          <p:nvPr/>
        </p:nvPicPr>
        <p:blipFill>
          <a:blip r:embed="rId4"/>
          <a:stretch>
            <a:fillRect/>
          </a:stretch>
        </p:blipFill>
        <p:spPr>
          <a:xfrm>
            <a:off x="1425709" y="1515102"/>
            <a:ext cx="4239158" cy="5202774"/>
          </a:xfrm>
          <a:prstGeom prst="rect">
            <a:avLst/>
          </a:prstGeom>
          <a:ln>
            <a:noFill/>
          </a:ln>
          <a:effectLst>
            <a:softEdge rad="112500"/>
          </a:effectLst>
        </p:spPr>
      </p:pic>
      <p:pic>
        <p:nvPicPr>
          <p:cNvPr id="16" name="图片 15">
            <a:extLst>
              <a:ext uri="{FF2B5EF4-FFF2-40B4-BE49-F238E27FC236}">
                <a16:creationId xmlns:a16="http://schemas.microsoft.com/office/drawing/2014/main" id="{1BB4FD1B-307E-3473-2CEE-74CC4E7E71D6}"/>
              </a:ext>
            </a:extLst>
          </p:cNvPr>
          <p:cNvPicPr>
            <a:picLocks noChangeAspect="1"/>
          </p:cNvPicPr>
          <p:nvPr/>
        </p:nvPicPr>
        <p:blipFill>
          <a:blip r:embed="rId5"/>
          <a:stretch>
            <a:fillRect/>
          </a:stretch>
        </p:blipFill>
        <p:spPr>
          <a:xfrm>
            <a:off x="1454503" y="819534"/>
            <a:ext cx="11053843" cy="561979"/>
          </a:xfrm>
          <a:prstGeom prst="rect">
            <a:avLst/>
          </a:prstGeom>
          <a:ln>
            <a:noFill/>
          </a:ln>
          <a:effectLst>
            <a:softEdge rad="112500"/>
          </a:effectLst>
        </p:spPr>
      </p:pic>
      <p:pic>
        <p:nvPicPr>
          <p:cNvPr id="18" name="图片 17">
            <a:extLst>
              <a:ext uri="{FF2B5EF4-FFF2-40B4-BE49-F238E27FC236}">
                <a16:creationId xmlns:a16="http://schemas.microsoft.com/office/drawing/2014/main" id="{72522E7A-F102-BE0F-1D8F-FE7551DF1265}"/>
              </a:ext>
            </a:extLst>
          </p:cNvPr>
          <p:cNvPicPr>
            <a:picLocks noChangeAspect="1"/>
          </p:cNvPicPr>
          <p:nvPr/>
        </p:nvPicPr>
        <p:blipFill>
          <a:blip r:embed="rId6"/>
          <a:stretch>
            <a:fillRect/>
          </a:stretch>
        </p:blipFill>
        <p:spPr>
          <a:xfrm>
            <a:off x="6645490" y="5817020"/>
            <a:ext cx="5089307" cy="938219"/>
          </a:xfrm>
          <a:prstGeom prst="rect">
            <a:avLst/>
          </a:prstGeom>
          <a:ln>
            <a:noFill/>
          </a:ln>
          <a:effectLst>
            <a:softEdge rad="112500"/>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2670406" y="-2667000"/>
            <a:ext cx="6858000" cy="12192000"/>
          </a:xfrm>
          <a:prstGeom prst="rect">
            <a:avLst/>
          </a:prstGeom>
        </p:spPr>
      </p:pic>
      <p:cxnSp>
        <p:nvCxnSpPr>
          <p:cNvPr id="3" name="Connector 3"/>
          <p:cNvCxnSpPr/>
          <p:nvPr/>
        </p:nvCxnSpPr>
        <p:spPr>
          <a:xfrm>
            <a:off x="917487" y="0"/>
            <a:ext cx="0" cy="6858000"/>
          </a:xfrm>
          <a:prstGeom prst="line">
            <a:avLst/>
          </a:prstGeom>
          <a:ln w="76200">
            <a:solidFill>
              <a:srgbClr val="FFFFFF">
                <a:alpha val="100000"/>
              </a:srgbClr>
            </a:solidFill>
            <a:prstDash val="solid"/>
            <a:headEnd type="none"/>
            <a:tailEnd type="none"/>
          </a:ln>
        </p:spPr>
      </p:cxnSp>
      <p:pic>
        <p:nvPicPr>
          <p:cNvPr id="4" name="Picture 4"/>
          <p:cNvPicPr>
            <a:picLocks noChangeAspect="1"/>
          </p:cNvPicPr>
          <p:nvPr/>
        </p:nvPicPr>
        <p:blipFill>
          <a:blip r:embed="rId3"/>
          <a:srcRect/>
          <a:stretch>
            <a:fillRect/>
          </a:stretch>
        </p:blipFill>
        <p:spPr>
          <a:xfrm rot="16200000">
            <a:off x="-1298256" y="2813973"/>
            <a:ext cx="4574266" cy="1230054"/>
          </a:xfrm>
          <a:prstGeom prst="rect">
            <a:avLst/>
          </a:prstGeom>
        </p:spPr>
      </p:pic>
      <p:sp>
        <p:nvSpPr>
          <p:cNvPr id="7" name="AutoShape 7"/>
          <p:cNvSpPr/>
          <p:nvPr/>
        </p:nvSpPr>
        <p:spPr>
          <a:xfrm>
            <a:off x="5622722" y="4853903"/>
            <a:ext cx="946555" cy="946555"/>
          </a:xfrm>
          <a:prstGeom prst="ellipse">
            <a:avLst/>
          </a:prstGeom>
          <a:solidFill>
            <a:schemeClr val="accent1">
              <a:alpha val="100000"/>
            </a:schemeClr>
          </a:solidFill>
          <a:ln/>
        </p:spPr>
      </p:sp>
      <p:sp>
        <p:nvSpPr>
          <p:cNvPr id="8" name="TextBox 8"/>
          <p:cNvSpPr txBox="1"/>
          <p:nvPr/>
        </p:nvSpPr>
        <p:spPr>
          <a:xfrm>
            <a:off x="5622722" y="5002020"/>
            <a:ext cx="918715" cy="650321"/>
          </a:xfrm>
          <a:prstGeom prst="rect">
            <a:avLst/>
          </a:prstGeom>
          <a:ln/>
        </p:spPr>
        <p:txBody>
          <a:bodyPr vert="horz" wrap="square" lIns="123825" tIns="123825" rIns="57150" bIns="123825" rtlCol="0" anchor="t" anchorCtr="0">
            <a:normAutofit/>
          </a:bodyPr>
          <a:lstStyle/>
          <a:p>
            <a:pPr algn="ctr">
              <a:lnSpc>
                <a:spcPct val="120000"/>
              </a:lnSpc>
            </a:pPr>
            <a:r>
              <a:rPr lang="en-US" sz="2250" b="1">
                <a:solidFill>
                  <a:srgbClr val="FFFFFF">
                    <a:alpha val="100000"/>
                  </a:srgbClr>
                </a:solidFill>
                <a:latin typeface="Microsoft Yahei"/>
                <a:ea typeface="Microsoft Yahei"/>
                <a:cs typeface="Microsoft Yahei"/>
              </a:rPr>
              <a:t>03</a:t>
            </a:r>
          </a:p>
        </p:txBody>
      </p:sp>
      <p:sp>
        <p:nvSpPr>
          <p:cNvPr id="9" name="TextBox 9"/>
          <p:cNvSpPr txBox="1"/>
          <p:nvPr/>
        </p:nvSpPr>
        <p:spPr>
          <a:xfrm>
            <a:off x="6707295" y="4621091"/>
            <a:ext cx="5413228" cy="696773"/>
          </a:xfrm>
          <a:prstGeom prst="rect">
            <a:avLst/>
          </a:prstGeom>
          <a:ln/>
        </p:spPr>
        <p:txBody>
          <a:bodyPr vert="horz" wrap="square" lIns="123825" tIns="123825" rIns="57150" bIns="123825" rtlCol="0" anchor="t" anchorCtr="0">
            <a:normAutofit/>
          </a:bodyPr>
          <a:lstStyle/>
          <a:p>
            <a:pPr>
              <a:lnSpc>
                <a:spcPct val="150000"/>
              </a:lnSpc>
            </a:pPr>
            <a:r>
              <a:rPr lang="en-US" sz="1500" b="1">
                <a:solidFill>
                  <a:schemeClr val="accent1">
                    <a:alpha val="100000"/>
                  </a:schemeClr>
                </a:solidFill>
                <a:latin typeface="Microsoft Yahei"/>
                <a:ea typeface="Microsoft Yahei"/>
                <a:cs typeface="Microsoft Yahei"/>
              </a:rPr>
              <a:t>用户私信聊天</a:t>
            </a:r>
          </a:p>
        </p:txBody>
      </p:sp>
      <p:sp>
        <p:nvSpPr>
          <p:cNvPr id="10" name="TextBox 10"/>
          <p:cNvSpPr txBox="1"/>
          <p:nvPr/>
        </p:nvSpPr>
        <p:spPr>
          <a:xfrm>
            <a:off x="6707295" y="5087309"/>
            <a:ext cx="5225659" cy="929030"/>
          </a:xfrm>
          <a:prstGeom prst="rect">
            <a:avLst/>
          </a:prstGeom>
          <a:ln/>
        </p:spPr>
        <p:txBody>
          <a:bodyPr vert="horz" wrap="square" lIns="123825" tIns="123825" rIns="57150" bIns="123825" rtlCol="0" anchor="t" anchorCtr="0">
            <a:normAutofit/>
          </a:bodyPr>
          <a:lstStyle/>
          <a:p>
            <a:pPr>
              <a:lnSpc>
                <a:spcPct val="150000"/>
              </a:lnSpc>
            </a:pPr>
            <a:r>
              <a:rPr lang="en-US" sz="1425" b="1" dirty="0" err="1">
                <a:solidFill>
                  <a:schemeClr val="dk1">
                    <a:alpha val="100000"/>
                  </a:schemeClr>
                </a:solidFill>
                <a:latin typeface="Microsoft Yahei"/>
                <a:ea typeface="Microsoft Yahei"/>
                <a:cs typeface="Microsoft Yahei"/>
              </a:rPr>
              <a:t>用户可以与其他用户进行私信聊天，系统需要支持实时消息推送和聊天记录查看等功能</a:t>
            </a:r>
            <a:r>
              <a:rPr lang="en-US" sz="1425" b="1" dirty="0">
                <a:solidFill>
                  <a:schemeClr val="dk1">
                    <a:alpha val="100000"/>
                  </a:schemeClr>
                </a:solidFill>
                <a:latin typeface="Microsoft Yahei"/>
                <a:ea typeface="Microsoft Yahei"/>
                <a:cs typeface="Microsoft Yahei"/>
              </a:rPr>
              <a:t>。</a:t>
            </a:r>
          </a:p>
        </p:txBody>
      </p:sp>
      <p:sp>
        <p:nvSpPr>
          <p:cNvPr id="11" name="AutoShape 11"/>
          <p:cNvSpPr/>
          <p:nvPr/>
        </p:nvSpPr>
        <p:spPr>
          <a:xfrm>
            <a:off x="5622722" y="1733151"/>
            <a:ext cx="946555" cy="946555"/>
          </a:xfrm>
          <a:prstGeom prst="ellipse">
            <a:avLst/>
          </a:prstGeom>
          <a:solidFill>
            <a:schemeClr val="accent1">
              <a:alpha val="100000"/>
            </a:schemeClr>
          </a:solidFill>
          <a:ln/>
        </p:spPr>
      </p:sp>
      <p:sp>
        <p:nvSpPr>
          <p:cNvPr id="12" name="TextBox 12"/>
          <p:cNvSpPr txBox="1"/>
          <p:nvPr/>
        </p:nvSpPr>
        <p:spPr>
          <a:xfrm>
            <a:off x="5622722" y="1881268"/>
            <a:ext cx="918715" cy="650321"/>
          </a:xfrm>
          <a:prstGeom prst="rect">
            <a:avLst/>
          </a:prstGeom>
          <a:ln/>
        </p:spPr>
        <p:txBody>
          <a:bodyPr vert="horz" wrap="square" lIns="123825" tIns="123825" rIns="57150" bIns="123825" rtlCol="0" anchor="ctr" anchorCtr="0">
            <a:normAutofit/>
          </a:bodyPr>
          <a:lstStyle/>
          <a:p>
            <a:pPr algn="ctr">
              <a:lnSpc>
                <a:spcPct val="120000"/>
              </a:lnSpc>
            </a:pPr>
            <a:r>
              <a:rPr lang="en-US" sz="2250" b="1">
                <a:solidFill>
                  <a:srgbClr val="FFFFFF">
                    <a:alpha val="100000"/>
                  </a:srgbClr>
                </a:solidFill>
                <a:latin typeface="Microsoft Yahei"/>
                <a:ea typeface="Microsoft Yahei"/>
                <a:cs typeface="Microsoft Yahei"/>
              </a:rPr>
              <a:t>01</a:t>
            </a:r>
          </a:p>
        </p:txBody>
      </p:sp>
      <p:sp>
        <p:nvSpPr>
          <p:cNvPr id="13" name="TextBox 13"/>
          <p:cNvSpPr txBox="1"/>
          <p:nvPr/>
        </p:nvSpPr>
        <p:spPr>
          <a:xfrm>
            <a:off x="6707295" y="1465501"/>
            <a:ext cx="5413228" cy="696773"/>
          </a:xfrm>
          <a:prstGeom prst="rect">
            <a:avLst/>
          </a:prstGeom>
          <a:ln/>
        </p:spPr>
        <p:txBody>
          <a:bodyPr vert="horz" wrap="square" lIns="123825" tIns="123825" rIns="57150" bIns="123825" rtlCol="0" anchor="t" anchorCtr="0">
            <a:normAutofit/>
          </a:bodyPr>
          <a:lstStyle/>
          <a:p>
            <a:pPr>
              <a:lnSpc>
                <a:spcPct val="150000"/>
              </a:lnSpc>
            </a:pPr>
            <a:r>
              <a:rPr lang="en-US" sz="1500" b="1">
                <a:solidFill>
                  <a:schemeClr val="accent1">
                    <a:alpha val="100000"/>
                  </a:schemeClr>
                </a:solidFill>
                <a:latin typeface="Microsoft Yahei"/>
                <a:ea typeface="Microsoft Yahei"/>
                <a:cs typeface="Microsoft Yahei"/>
              </a:rPr>
              <a:t>评论和多级回复</a:t>
            </a:r>
          </a:p>
        </p:txBody>
      </p:sp>
      <p:sp>
        <p:nvSpPr>
          <p:cNvPr id="14" name="TextBox 14"/>
          <p:cNvSpPr txBox="1"/>
          <p:nvPr/>
        </p:nvSpPr>
        <p:spPr>
          <a:xfrm>
            <a:off x="6707295" y="1908493"/>
            <a:ext cx="5225659" cy="929030"/>
          </a:xfrm>
          <a:prstGeom prst="rect">
            <a:avLst/>
          </a:prstGeom>
          <a:ln/>
        </p:spPr>
        <p:txBody>
          <a:bodyPr vert="horz" wrap="square" lIns="123825" tIns="123825" rIns="57150" bIns="123825" rtlCol="0" anchor="t" anchorCtr="0">
            <a:normAutofit/>
          </a:bodyPr>
          <a:lstStyle/>
          <a:p>
            <a:pPr>
              <a:lnSpc>
                <a:spcPct val="150000"/>
              </a:lnSpc>
            </a:pPr>
            <a:r>
              <a:rPr lang="en-US" sz="1425" b="1" dirty="0" err="1">
                <a:solidFill>
                  <a:schemeClr val="dk1">
                    <a:alpha val="100000"/>
                  </a:schemeClr>
                </a:solidFill>
                <a:latin typeface="Microsoft Yahei"/>
                <a:ea typeface="Microsoft Yahei"/>
                <a:cs typeface="Microsoft Yahei"/>
              </a:rPr>
              <a:t>用户可以对帖子进行评论和多级回复，系统需要支持实时加载和提交评论内容</a:t>
            </a:r>
            <a:r>
              <a:rPr lang="en-US" sz="1425" b="1" dirty="0">
                <a:solidFill>
                  <a:schemeClr val="dk1">
                    <a:alpha val="100000"/>
                  </a:schemeClr>
                </a:solidFill>
                <a:latin typeface="Microsoft Yahei"/>
                <a:ea typeface="Microsoft Yahei"/>
                <a:cs typeface="Microsoft Yahei"/>
              </a:rPr>
              <a:t>。</a:t>
            </a:r>
          </a:p>
        </p:txBody>
      </p:sp>
      <p:sp>
        <p:nvSpPr>
          <p:cNvPr id="15" name="AutoShape 15"/>
          <p:cNvSpPr/>
          <p:nvPr/>
        </p:nvSpPr>
        <p:spPr>
          <a:xfrm>
            <a:off x="5622722" y="3293527"/>
            <a:ext cx="946555" cy="946555"/>
          </a:xfrm>
          <a:prstGeom prst="ellipse">
            <a:avLst/>
          </a:prstGeom>
          <a:solidFill>
            <a:schemeClr val="accent1">
              <a:alpha val="100000"/>
            </a:schemeClr>
          </a:solidFill>
          <a:ln/>
        </p:spPr>
      </p:sp>
      <p:sp>
        <p:nvSpPr>
          <p:cNvPr id="16" name="TextBox 16"/>
          <p:cNvSpPr txBox="1"/>
          <p:nvPr/>
        </p:nvSpPr>
        <p:spPr>
          <a:xfrm>
            <a:off x="5622722" y="3441644"/>
            <a:ext cx="918715" cy="650321"/>
          </a:xfrm>
          <a:prstGeom prst="rect">
            <a:avLst/>
          </a:prstGeom>
          <a:ln/>
        </p:spPr>
        <p:txBody>
          <a:bodyPr vert="horz" wrap="square" lIns="123825" tIns="123825" rIns="57150" bIns="123825" rtlCol="0" anchor="t" anchorCtr="0">
            <a:normAutofit/>
          </a:bodyPr>
          <a:lstStyle/>
          <a:p>
            <a:pPr algn="ctr">
              <a:lnSpc>
                <a:spcPct val="120000"/>
              </a:lnSpc>
            </a:pPr>
            <a:r>
              <a:rPr lang="en-US" sz="2250" b="1">
                <a:solidFill>
                  <a:srgbClr val="FFFFFF">
                    <a:alpha val="100000"/>
                  </a:srgbClr>
                </a:solidFill>
                <a:latin typeface="Microsoft Yahei"/>
                <a:ea typeface="Microsoft Yahei"/>
                <a:cs typeface="Microsoft Yahei"/>
              </a:rPr>
              <a:t>02</a:t>
            </a:r>
          </a:p>
        </p:txBody>
      </p:sp>
      <p:sp>
        <p:nvSpPr>
          <p:cNvPr id="17" name="TextBox 17"/>
          <p:cNvSpPr txBox="1"/>
          <p:nvPr/>
        </p:nvSpPr>
        <p:spPr>
          <a:xfrm>
            <a:off x="6707295" y="3037490"/>
            <a:ext cx="5413228" cy="696773"/>
          </a:xfrm>
          <a:prstGeom prst="rect">
            <a:avLst/>
          </a:prstGeom>
          <a:ln/>
        </p:spPr>
        <p:txBody>
          <a:bodyPr vert="horz" wrap="square" lIns="123825" tIns="123825" rIns="57150" bIns="123825" rtlCol="0" anchor="t" anchorCtr="0">
            <a:normAutofit/>
          </a:bodyPr>
          <a:lstStyle/>
          <a:p>
            <a:pPr>
              <a:lnSpc>
                <a:spcPct val="150000"/>
              </a:lnSpc>
            </a:pPr>
            <a:r>
              <a:rPr lang="en-US" sz="1500" b="1">
                <a:solidFill>
                  <a:schemeClr val="accent1">
                    <a:alpha val="100000"/>
                  </a:schemeClr>
                </a:solidFill>
                <a:latin typeface="Microsoft Yahei"/>
                <a:ea typeface="Microsoft Yahei"/>
                <a:cs typeface="Microsoft Yahei"/>
              </a:rPr>
              <a:t>点赞、收藏功能</a:t>
            </a:r>
          </a:p>
        </p:txBody>
      </p:sp>
      <p:sp>
        <p:nvSpPr>
          <p:cNvPr id="18" name="TextBox 18"/>
          <p:cNvSpPr txBox="1"/>
          <p:nvPr/>
        </p:nvSpPr>
        <p:spPr>
          <a:xfrm>
            <a:off x="6707295" y="3492094"/>
            <a:ext cx="5225659" cy="929030"/>
          </a:xfrm>
          <a:prstGeom prst="rect">
            <a:avLst/>
          </a:prstGeom>
          <a:ln/>
        </p:spPr>
        <p:txBody>
          <a:bodyPr vert="horz" wrap="square" lIns="123825" tIns="123825" rIns="57150" bIns="123825" rtlCol="0" anchor="t" anchorCtr="0">
            <a:normAutofit/>
          </a:bodyPr>
          <a:lstStyle/>
          <a:p>
            <a:pPr>
              <a:lnSpc>
                <a:spcPct val="150000"/>
              </a:lnSpc>
            </a:pPr>
            <a:r>
              <a:rPr lang="en-US" sz="1425" b="1" dirty="0" err="1">
                <a:solidFill>
                  <a:schemeClr val="dk1">
                    <a:alpha val="100000"/>
                  </a:schemeClr>
                </a:solidFill>
                <a:latin typeface="Microsoft Yahei"/>
                <a:ea typeface="Microsoft Yahei"/>
                <a:cs typeface="Microsoft Yahei"/>
              </a:rPr>
              <a:t>用户可以给喜欢的帖子点赞和收藏，系统需要记录用户的点赞数和收藏数，并支持实时更新</a:t>
            </a:r>
            <a:r>
              <a:rPr lang="en-US" sz="1425" b="1" dirty="0">
                <a:solidFill>
                  <a:schemeClr val="dk1">
                    <a:alpha val="100000"/>
                  </a:schemeClr>
                </a:solidFill>
                <a:latin typeface="Microsoft Yahei"/>
                <a:ea typeface="Microsoft Yahei"/>
                <a:cs typeface="Microsoft Yahei"/>
              </a:rPr>
              <a:t>。</a:t>
            </a:r>
          </a:p>
        </p:txBody>
      </p:sp>
      <p:sp>
        <p:nvSpPr>
          <p:cNvPr id="19" name="TextBox 19"/>
          <p:cNvSpPr txBox="1"/>
          <p:nvPr/>
        </p:nvSpPr>
        <p:spPr>
          <a:xfrm>
            <a:off x="1094842" y="93878"/>
            <a:ext cx="10001250" cy="914400"/>
          </a:xfrm>
          <a:prstGeom prst="rect">
            <a:avLst/>
          </a:prstGeom>
          <a:ln/>
        </p:spPr>
        <p:txBody>
          <a:bodyPr vert="horz" wrap="square" lIns="123825" tIns="123825" rIns="57150" bIns="123825" rtlCol="0" anchor="t" anchorCtr="0">
            <a:normAutofit/>
          </a:bodyPr>
          <a:lstStyle/>
          <a:p>
            <a:pPr>
              <a:lnSpc>
                <a:spcPct val="140000"/>
              </a:lnSpc>
            </a:pPr>
            <a:r>
              <a:rPr lang="en-US" sz="3000" b="1">
                <a:solidFill>
                  <a:schemeClr val="accent1">
                    <a:alpha val="100000"/>
                  </a:schemeClr>
                </a:solidFill>
                <a:latin typeface="Microsoft Yahei"/>
                <a:ea typeface="Microsoft Yahei"/>
                <a:cs typeface="Microsoft Yahei"/>
              </a:rPr>
              <a:t>互动模块</a:t>
            </a:r>
          </a:p>
        </p:txBody>
      </p:sp>
      <p:pic>
        <p:nvPicPr>
          <p:cNvPr id="21" name="图片 20">
            <a:extLst>
              <a:ext uri="{FF2B5EF4-FFF2-40B4-BE49-F238E27FC236}">
                <a16:creationId xmlns:a16="http://schemas.microsoft.com/office/drawing/2014/main" id="{4896CFF3-80E5-1D16-333E-8AD3E4DAED54}"/>
              </a:ext>
            </a:extLst>
          </p:cNvPr>
          <p:cNvPicPr>
            <a:picLocks noChangeAspect="1"/>
          </p:cNvPicPr>
          <p:nvPr/>
        </p:nvPicPr>
        <p:blipFill>
          <a:blip r:embed="rId4"/>
          <a:stretch>
            <a:fillRect/>
          </a:stretch>
        </p:blipFill>
        <p:spPr>
          <a:xfrm>
            <a:off x="1524000" y="788593"/>
            <a:ext cx="3660760" cy="241506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3" name="图片 22">
            <a:extLst>
              <a:ext uri="{FF2B5EF4-FFF2-40B4-BE49-F238E27FC236}">
                <a16:creationId xmlns:a16="http://schemas.microsoft.com/office/drawing/2014/main" id="{B13D5CC9-A02A-0D10-6109-BBA2A9B466AE}"/>
              </a:ext>
            </a:extLst>
          </p:cNvPr>
          <p:cNvPicPr>
            <a:picLocks noChangeAspect="1"/>
          </p:cNvPicPr>
          <p:nvPr/>
        </p:nvPicPr>
        <p:blipFill>
          <a:blip r:embed="rId5"/>
          <a:stretch>
            <a:fillRect/>
          </a:stretch>
        </p:blipFill>
        <p:spPr>
          <a:xfrm>
            <a:off x="1260716" y="3109761"/>
            <a:ext cx="2133616" cy="3719540"/>
          </a:xfrm>
          <a:prstGeom prst="rect">
            <a:avLst/>
          </a:prstGeom>
          <a:ln>
            <a:noFill/>
          </a:ln>
          <a:effectLst>
            <a:softEdge rad="112500"/>
          </a:effectLst>
        </p:spPr>
      </p:pic>
      <p:pic>
        <p:nvPicPr>
          <p:cNvPr id="25" name="图片 24">
            <a:extLst>
              <a:ext uri="{FF2B5EF4-FFF2-40B4-BE49-F238E27FC236}">
                <a16:creationId xmlns:a16="http://schemas.microsoft.com/office/drawing/2014/main" id="{13DEA32F-D794-FBB1-C432-6A0E80746C9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09132" y="3293527"/>
            <a:ext cx="2084060" cy="3365906"/>
          </a:xfrm>
          <a:prstGeom prst="rect">
            <a:avLst/>
          </a:prstGeom>
          <a:ln>
            <a:noFill/>
          </a:ln>
          <a:effectLst>
            <a:softEdge rad="112500"/>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2670406" y="-2667000"/>
            <a:ext cx="6858000" cy="12192000"/>
          </a:xfrm>
          <a:prstGeom prst="rect">
            <a:avLst/>
          </a:prstGeom>
        </p:spPr>
      </p:pic>
      <p:cxnSp>
        <p:nvCxnSpPr>
          <p:cNvPr id="3" name="Connector 3"/>
          <p:cNvCxnSpPr/>
          <p:nvPr/>
        </p:nvCxnSpPr>
        <p:spPr>
          <a:xfrm>
            <a:off x="917487" y="0"/>
            <a:ext cx="0" cy="6858000"/>
          </a:xfrm>
          <a:prstGeom prst="line">
            <a:avLst/>
          </a:prstGeom>
          <a:ln w="76200">
            <a:solidFill>
              <a:srgbClr val="FFFFFF">
                <a:alpha val="100000"/>
              </a:srgbClr>
            </a:solidFill>
            <a:prstDash val="solid"/>
            <a:headEnd type="none"/>
            <a:tailEnd type="none"/>
          </a:ln>
        </p:spPr>
      </p:cxnSp>
      <p:pic>
        <p:nvPicPr>
          <p:cNvPr id="4" name="Picture 4"/>
          <p:cNvPicPr>
            <a:picLocks noChangeAspect="1"/>
          </p:cNvPicPr>
          <p:nvPr/>
        </p:nvPicPr>
        <p:blipFill>
          <a:blip r:embed="rId3"/>
          <a:srcRect/>
          <a:stretch>
            <a:fillRect/>
          </a:stretch>
        </p:blipFill>
        <p:spPr>
          <a:xfrm rot="16200000">
            <a:off x="-1298256" y="2813973"/>
            <a:ext cx="4574266" cy="1230054"/>
          </a:xfrm>
          <a:prstGeom prst="rect">
            <a:avLst/>
          </a:prstGeom>
        </p:spPr>
      </p:pic>
      <p:grpSp>
        <p:nvGrpSpPr>
          <p:cNvPr id="5" name="Group 5"/>
          <p:cNvGrpSpPr/>
          <p:nvPr/>
        </p:nvGrpSpPr>
        <p:grpSpPr>
          <a:xfrm>
            <a:off x="5698613" y="3019988"/>
            <a:ext cx="5508580" cy="1117013"/>
            <a:chOff x="5698613" y="3019988"/>
            <a:chExt cx="5508580" cy="1117013"/>
          </a:xfrm>
        </p:grpSpPr>
        <p:sp>
          <p:nvSpPr>
            <p:cNvPr id="6" name="TextBox 6"/>
            <p:cNvSpPr txBox="1"/>
            <p:nvPr/>
          </p:nvSpPr>
          <p:spPr>
            <a:xfrm>
              <a:off x="5698613" y="3019988"/>
              <a:ext cx="4306342" cy="379596"/>
            </a:xfrm>
            <a:prstGeom prst="rect">
              <a:avLst/>
            </a:prstGeom>
            <a:ln/>
          </p:spPr>
          <p:txBody>
            <a:bodyPr vert="horz" wrap="square" lIns="114300" tIns="57150" rIns="114300" bIns="57150" rtlCol="0" anchor="t" anchorCtr="0">
              <a:normAutofit/>
            </a:bodyPr>
            <a:lstStyle/>
            <a:p>
              <a:pPr>
                <a:lnSpc>
                  <a:spcPct val="77000"/>
                </a:lnSpc>
              </a:pPr>
              <a:r>
                <a:rPr lang="en-US" sz="1800" b="1">
                  <a:solidFill>
                    <a:schemeClr val="accent1">
                      <a:alpha val="100000"/>
                    </a:schemeClr>
                  </a:solidFill>
                  <a:latin typeface="Microsoft Yahei"/>
                  <a:ea typeface="Microsoft Yahei"/>
                  <a:cs typeface="Microsoft Yahei"/>
                </a:rPr>
                <a:t>动态通知功能</a:t>
              </a:r>
            </a:p>
          </p:txBody>
        </p:sp>
        <p:sp>
          <p:nvSpPr>
            <p:cNvPr id="7" name="TextBox 7"/>
            <p:cNvSpPr txBox="1"/>
            <p:nvPr/>
          </p:nvSpPr>
          <p:spPr>
            <a:xfrm>
              <a:off x="5698613" y="3468172"/>
              <a:ext cx="5508580" cy="668829"/>
            </a:xfrm>
            <a:prstGeom prst="rect">
              <a:avLst/>
            </a:prstGeom>
            <a:ln/>
          </p:spPr>
          <p:txBody>
            <a:bodyPr vert="horz" wrap="square" lIns="114300" tIns="57150" rIns="114300" bIns="57150" rtlCol="0" anchor="t" anchorCtr="0">
              <a:normAutofit/>
            </a:bodyPr>
            <a:lstStyle/>
            <a:p>
              <a:pPr>
                <a:lnSpc>
                  <a:spcPct val="120000"/>
                </a:lnSpc>
              </a:pPr>
              <a:r>
                <a:rPr lang="en-US" sz="1425" b="1" dirty="0" err="1">
                  <a:solidFill>
                    <a:schemeClr val="dk1">
                      <a:alpha val="100000"/>
                    </a:schemeClr>
                  </a:solidFill>
                  <a:latin typeface="Microsoft Yahei"/>
                  <a:ea typeface="Microsoft Yahei"/>
                  <a:cs typeface="Microsoft Yahei"/>
                </a:rPr>
                <a:t>用户收到互动或系统通知时，系统需要及时推送通知消息，并支持查看通知详情等功能</a:t>
              </a:r>
              <a:r>
                <a:rPr lang="en-US" sz="1425" b="1" dirty="0">
                  <a:solidFill>
                    <a:schemeClr val="dk1">
                      <a:alpha val="100000"/>
                    </a:schemeClr>
                  </a:solidFill>
                  <a:latin typeface="Microsoft Yahei"/>
                  <a:ea typeface="Microsoft Yahei"/>
                  <a:cs typeface="Microsoft Yahei"/>
                </a:rPr>
                <a:t>。</a:t>
              </a:r>
            </a:p>
          </p:txBody>
        </p:sp>
      </p:grpSp>
      <p:grpSp>
        <p:nvGrpSpPr>
          <p:cNvPr id="8" name="Group 8"/>
          <p:cNvGrpSpPr/>
          <p:nvPr/>
        </p:nvGrpSpPr>
        <p:grpSpPr>
          <a:xfrm>
            <a:off x="5698613" y="4594142"/>
            <a:ext cx="5508580" cy="1117013"/>
            <a:chOff x="5698613" y="4594142"/>
            <a:chExt cx="5508580" cy="1117013"/>
          </a:xfrm>
        </p:grpSpPr>
        <p:sp>
          <p:nvSpPr>
            <p:cNvPr id="9" name="TextBox 9"/>
            <p:cNvSpPr txBox="1"/>
            <p:nvPr/>
          </p:nvSpPr>
          <p:spPr>
            <a:xfrm>
              <a:off x="5698613" y="4594142"/>
              <a:ext cx="4306342" cy="379596"/>
            </a:xfrm>
            <a:prstGeom prst="rect">
              <a:avLst/>
            </a:prstGeom>
            <a:ln/>
          </p:spPr>
          <p:txBody>
            <a:bodyPr vert="horz" wrap="square" lIns="114300" tIns="57150" rIns="114300" bIns="57150" rtlCol="0" anchor="t" anchorCtr="0">
              <a:normAutofit/>
            </a:bodyPr>
            <a:lstStyle/>
            <a:p>
              <a:pPr>
                <a:lnSpc>
                  <a:spcPct val="77000"/>
                </a:lnSpc>
              </a:pPr>
              <a:r>
                <a:rPr lang="zh-CN" altLang="en-US" sz="1800" b="1" dirty="0">
                  <a:solidFill>
                    <a:schemeClr val="accent1">
                      <a:alpha val="100000"/>
                    </a:schemeClr>
                  </a:solidFill>
                  <a:latin typeface="Microsoft Yahei"/>
                  <a:ea typeface="Microsoft Yahei"/>
                  <a:cs typeface="Microsoft Yahei"/>
                </a:rPr>
                <a:t>垂直社区</a:t>
              </a:r>
              <a:endParaRPr lang="en-US" sz="1800" b="1" dirty="0">
                <a:solidFill>
                  <a:schemeClr val="accent1">
                    <a:alpha val="100000"/>
                  </a:schemeClr>
                </a:solidFill>
                <a:latin typeface="Microsoft Yahei"/>
                <a:ea typeface="Microsoft Yahei"/>
                <a:cs typeface="Microsoft Yahei"/>
              </a:endParaRPr>
            </a:p>
          </p:txBody>
        </p:sp>
        <p:sp>
          <p:nvSpPr>
            <p:cNvPr id="10" name="TextBox 10"/>
            <p:cNvSpPr txBox="1"/>
            <p:nvPr/>
          </p:nvSpPr>
          <p:spPr>
            <a:xfrm>
              <a:off x="5698613" y="5042326"/>
              <a:ext cx="5508580" cy="668829"/>
            </a:xfrm>
            <a:prstGeom prst="rect">
              <a:avLst/>
            </a:prstGeom>
            <a:ln/>
          </p:spPr>
          <p:txBody>
            <a:bodyPr vert="horz" wrap="square" lIns="114300" tIns="57150" rIns="114300" bIns="57150" rtlCol="0" anchor="t" anchorCtr="0">
              <a:normAutofit/>
            </a:bodyPr>
            <a:lstStyle/>
            <a:p>
              <a:pPr>
                <a:lnSpc>
                  <a:spcPct val="120000"/>
                </a:lnSpc>
              </a:pPr>
              <a:r>
                <a:rPr lang="zh-CN" altLang="en-US" sz="1425" b="1" dirty="0">
                  <a:solidFill>
                    <a:schemeClr val="dk1">
                      <a:alpha val="100000"/>
                    </a:schemeClr>
                  </a:solidFill>
                  <a:latin typeface="Microsoft Yahei"/>
                  <a:ea typeface="Microsoft Yahei"/>
                  <a:cs typeface="Microsoft Yahei"/>
                </a:rPr>
                <a:t>用户可选择偏好社区，系统记录用户浏览标签内容信息，垂直推送更多偏好内容</a:t>
              </a:r>
              <a:endParaRPr lang="en-US" sz="1425" b="1" dirty="0">
                <a:solidFill>
                  <a:schemeClr val="dk1">
                    <a:alpha val="100000"/>
                  </a:schemeClr>
                </a:solidFill>
                <a:latin typeface="Microsoft Yahei"/>
                <a:ea typeface="Microsoft Yahei"/>
                <a:cs typeface="Microsoft Yahei"/>
              </a:endParaRPr>
            </a:p>
          </p:txBody>
        </p:sp>
      </p:grpSp>
      <p:sp>
        <p:nvSpPr>
          <p:cNvPr id="11" name="AutoShape 11"/>
          <p:cNvSpPr/>
          <p:nvPr/>
        </p:nvSpPr>
        <p:spPr>
          <a:xfrm>
            <a:off x="4577378" y="4679677"/>
            <a:ext cx="771749" cy="771749"/>
          </a:xfrm>
          <a:prstGeom prst="ellipse">
            <a:avLst/>
          </a:prstGeom>
          <a:solidFill>
            <a:schemeClr val="accent2">
              <a:alpha val="100000"/>
            </a:schemeClr>
          </a:solidFill>
          <a:ln/>
        </p:spPr>
      </p:sp>
      <p:grpSp>
        <p:nvGrpSpPr>
          <p:cNvPr id="12" name="Group 12"/>
          <p:cNvGrpSpPr/>
          <p:nvPr/>
        </p:nvGrpSpPr>
        <p:grpSpPr>
          <a:xfrm>
            <a:off x="5698613" y="1449658"/>
            <a:ext cx="5416996" cy="1117013"/>
            <a:chOff x="5698613" y="1449658"/>
            <a:chExt cx="5416996" cy="1117013"/>
          </a:xfrm>
        </p:grpSpPr>
        <p:sp>
          <p:nvSpPr>
            <p:cNvPr id="13" name="TextBox 13"/>
            <p:cNvSpPr txBox="1"/>
            <p:nvPr/>
          </p:nvSpPr>
          <p:spPr>
            <a:xfrm>
              <a:off x="5698613" y="1449658"/>
              <a:ext cx="4306342" cy="379596"/>
            </a:xfrm>
            <a:prstGeom prst="rect">
              <a:avLst/>
            </a:prstGeom>
            <a:ln/>
          </p:spPr>
          <p:txBody>
            <a:bodyPr vert="horz" wrap="square" lIns="114300" tIns="57150" rIns="114300" bIns="57150" rtlCol="0" anchor="t" anchorCtr="0">
              <a:normAutofit/>
            </a:bodyPr>
            <a:lstStyle/>
            <a:p>
              <a:pPr>
                <a:lnSpc>
                  <a:spcPct val="77000"/>
                </a:lnSpc>
              </a:pPr>
              <a:r>
                <a:rPr lang="en-US" sz="1800" b="1">
                  <a:solidFill>
                    <a:schemeClr val="accent1">
                      <a:alpha val="100000"/>
                    </a:schemeClr>
                  </a:solidFill>
                  <a:latin typeface="Microsoft Yahei"/>
                  <a:ea typeface="Microsoft Yahei"/>
                  <a:cs typeface="Microsoft Yahei"/>
                </a:rPr>
                <a:t>关注用户</a:t>
              </a:r>
            </a:p>
          </p:txBody>
        </p:sp>
        <p:sp>
          <p:nvSpPr>
            <p:cNvPr id="14" name="TextBox 14"/>
            <p:cNvSpPr txBox="1"/>
            <p:nvPr/>
          </p:nvSpPr>
          <p:spPr>
            <a:xfrm>
              <a:off x="5698613" y="1897842"/>
              <a:ext cx="5416996" cy="668829"/>
            </a:xfrm>
            <a:prstGeom prst="rect">
              <a:avLst/>
            </a:prstGeom>
            <a:ln/>
          </p:spPr>
          <p:txBody>
            <a:bodyPr vert="horz" wrap="square" lIns="114300" tIns="57150" rIns="114300" bIns="57150" rtlCol="0" anchor="t" anchorCtr="0">
              <a:normAutofit/>
            </a:bodyPr>
            <a:lstStyle/>
            <a:p>
              <a:pPr>
                <a:lnSpc>
                  <a:spcPct val="120000"/>
                </a:lnSpc>
              </a:pPr>
              <a:r>
                <a:rPr lang="en-US" sz="1425" b="1" dirty="0" err="1">
                  <a:solidFill>
                    <a:schemeClr val="dk1">
                      <a:alpha val="100000"/>
                    </a:schemeClr>
                  </a:solidFill>
                  <a:latin typeface="Microsoft Yahei"/>
                  <a:ea typeface="Microsoft Yahei"/>
                  <a:cs typeface="Microsoft Yahei"/>
                </a:rPr>
                <a:t>用户可以关注其他用户，获取关注者动态。系统需要记录用户的关注关系，并支持实时更新</a:t>
              </a:r>
              <a:r>
                <a:rPr lang="en-US" sz="1425" b="1" dirty="0">
                  <a:solidFill>
                    <a:schemeClr val="dk1">
                      <a:alpha val="100000"/>
                    </a:schemeClr>
                  </a:solidFill>
                  <a:latin typeface="Microsoft Yahei"/>
                  <a:ea typeface="Microsoft Yahei"/>
                  <a:cs typeface="Microsoft Yahei"/>
                </a:rPr>
                <a:t>。</a:t>
              </a:r>
            </a:p>
          </p:txBody>
        </p:sp>
      </p:grpSp>
      <p:sp>
        <p:nvSpPr>
          <p:cNvPr id="15" name="AutoShape 15"/>
          <p:cNvSpPr/>
          <p:nvPr/>
        </p:nvSpPr>
        <p:spPr>
          <a:xfrm>
            <a:off x="4577378" y="3117136"/>
            <a:ext cx="771749" cy="771749"/>
          </a:xfrm>
          <a:prstGeom prst="ellipse">
            <a:avLst/>
          </a:prstGeom>
          <a:solidFill>
            <a:schemeClr val="accent1">
              <a:alpha val="100000"/>
            </a:schemeClr>
          </a:solidFill>
          <a:ln/>
        </p:spPr>
      </p:sp>
      <p:sp>
        <p:nvSpPr>
          <p:cNvPr id="16" name="AutoShape 16"/>
          <p:cNvSpPr/>
          <p:nvPr/>
        </p:nvSpPr>
        <p:spPr>
          <a:xfrm>
            <a:off x="4577378" y="1534940"/>
            <a:ext cx="771749" cy="771749"/>
          </a:xfrm>
          <a:prstGeom prst="ellipse">
            <a:avLst/>
          </a:prstGeom>
          <a:solidFill>
            <a:schemeClr val="accent2">
              <a:alpha val="100000"/>
            </a:schemeClr>
          </a:solidFill>
          <a:ln/>
        </p:spPr>
      </p:sp>
      <p:sp>
        <p:nvSpPr>
          <p:cNvPr id="17" name="Freeform 17"/>
          <p:cNvSpPr/>
          <p:nvPr/>
        </p:nvSpPr>
        <p:spPr>
          <a:xfrm>
            <a:off x="4776261" y="3320653"/>
            <a:ext cx="373065" cy="373065"/>
          </a:xfrm>
          <a:custGeom>
            <a:avLst/>
            <a:gdLst/>
            <a:ahLst/>
            <a:cxnLst/>
            <a:rect l="l" t="t" r="r" b="b"/>
            <a:pathLst>
              <a:path w="304800" h="304800">
                <a:moveTo>
                  <a:pt x="288693" y="85468"/>
                </a:moveTo>
                <a:lnTo>
                  <a:pt x="193700" y="180461"/>
                </a:lnTo>
                <a:lnTo>
                  <a:pt x="301971" y="180461"/>
                </a:lnTo>
                <a:cubicBezTo>
                  <a:pt x="303686" y="171298"/>
                  <a:pt x="304800" y="162001"/>
                  <a:pt x="304800" y="152400"/>
                </a:cubicBezTo>
                <a:cubicBezTo>
                  <a:pt x="304800" y="128273"/>
                  <a:pt x="298694" y="105747"/>
                  <a:pt x="288693" y="85468"/>
                </a:cubicBezTo>
                <a:close/>
                <a:moveTo>
                  <a:pt x="200549" y="145161"/>
                </a:moveTo>
                <a:lnTo>
                  <a:pt x="278682" y="67066"/>
                </a:lnTo>
                <a:cubicBezTo>
                  <a:pt x="260080" y="39643"/>
                  <a:pt x="232543" y="19241"/>
                  <a:pt x="200549" y="8525"/>
                </a:cubicBezTo>
                <a:lnTo>
                  <a:pt x="200549" y="145161"/>
                </a:lnTo>
                <a:close/>
                <a:moveTo>
                  <a:pt x="159525" y="200549"/>
                </a:moveTo>
                <a:lnTo>
                  <a:pt x="237677" y="278721"/>
                </a:lnTo>
                <a:cubicBezTo>
                  <a:pt x="265138" y="260156"/>
                  <a:pt x="285560" y="232581"/>
                  <a:pt x="296275" y="200549"/>
                </a:cubicBezTo>
                <a:lnTo>
                  <a:pt x="159525" y="200549"/>
                </a:lnTo>
                <a:close/>
                <a:moveTo>
                  <a:pt x="180432" y="111862"/>
                </a:moveTo>
                <a:lnTo>
                  <a:pt x="180432" y="2829"/>
                </a:lnTo>
                <a:cubicBezTo>
                  <a:pt x="171317" y="1133"/>
                  <a:pt x="162001" y="0"/>
                  <a:pt x="152400" y="0"/>
                </a:cubicBezTo>
                <a:cubicBezTo>
                  <a:pt x="128064" y="0"/>
                  <a:pt x="105366" y="6229"/>
                  <a:pt x="84963" y="16393"/>
                </a:cubicBezTo>
                <a:lnTo>
                  <a:pt x="180432" y="111862"/>
                </a:lnTo>
                <a:close/>
                <a:moveTo>
                  <a:pt x="124368" y="193853"/>
                </a:moveTo>
                <a:lnTo>
                  <a:pt x="124368" y="301981"/>
                </a:lnTo>
                <a:cubicBezTo>
                  <a:pt x="133483" y="303686"/>
                  <a:pt x="142799" y="304800"/>
                  <a:pt x="152400" y="304800"/>
                </a:cubicBezTo>
                <a:cubicBezTo>
                  <a:pt x="176508" y="304800"/>
                  <a:pt x="198987" y="298694"/>
                  <a:pt x="219266" y="288722"/>
                </a:cubicBezTo>
                <a:lnTo>
                  <a:pt x="124368" y="193853"/>
                </a:lnTo>
                <a:close/>
                <a:moveTo>
                  <a:pt x="104232" y="159763"/>
                </a:moveTo>
                <a:lnTo>
                  <a:pt x="26194" y="237792"/>
                </a:lnTo>
                <a:cubicBezTo>
                  <a:pt x="44758" y="265176"/>
                  <a:pt x="72276" y="285569"/>
                  <a:pt x="104232" y="296285"/>
                </a:cubicBezTo>
                <a:lnTo>
                  <a:pt x="104232" y="159763"/>
                </a:lnTo>
                <a:close/>
                <a:moveTo>
                  <a:pt x="2829" y="124368"/>
                </a:moveTo>
                <a:cubicBezTo>
                  <a:pt x="1133" y="133483"/>
                  <a:pt x="0" y="142799"/>
                  <a:pt x="0" y="152400"/>
                </a:cubicBezTo>
                <a:cubicBezTo>
                  <a:pt x="0" y="176584"/>
                  <a:pt x="6144" y="199130"/>
                  <a:pt x="16145" y="219408"/>
                </a:cubicBezTo>
                <a:lnTo>
                  <a:pt x="111195" y="124358"/>
                </a:lnTo>
                <a:lnTo>
                  <a:pt x="2829" y="124358"/>
                </a:lnTo>
                <a:close/>
                <a:moveTo>
                  <a:pt x="66637" y="26489"/>
                </a:moveTo>
                <a:cubicBezTo>
                  <a:pt x="39443" y="45053"/>
                  <a:pt x="19183" y="72428"/>
                  <a:pt x="8525" y="104232"/>
                </a:cubicBezTo>
                <a:lnTo>
                  <a:pt x="144389" y="104232"/>
                </a:lnTo>
                <a:lnTo>
                  <a:pt x="66637" y="26489"/>
                </a:lnTo>
                <a:close/>
              </a:path>
            </a:pathLst>
          </a:custGeom>
          <a:solidFill>
            <a:srgbClr val="FFFFFF">
              <a:alpha val="100000"/>
            </a:srgbClr>
          </a:solidFill>
          <a:ln/>
        </p:spPr>
      </p:sp>
      <p:sp>
        <p:nvSpPr>
          <p:cNvPr id="18" name="Freeform 18"/>
          <p:cNvSpPr/>
          <p:nvPr/>
        </p:nvSpPr>
        <p:spPr>
          <a:xfrm>
            <a:off x="4776261" y="1710221"/>
            <a:ext cx="373065" cy="373065"/>
          </a:xfrm>
          <a:custGeom>
            <a:avLst/>
            <a:gdLst/>
            <a:ahLst/>
            <a:cxnLst/>
            <a:rect l="l" t="t" r="r" b="b"/>
            <a:pathLst>
              <a:path w="304800" h="304800">
                <a:moveTo>
                  <a:pt x="0" y="91440"/>
                </a:moveTo>
                <a:lnTo>
                  <a:pt x="152400" y="0"/>
                </a:lnTo>
                <a:lnTo>
                  <a:pt x="304800" y="91440"/>
                </a:lnTo>
                <a:lnTo>
                  <a:pt x="304800" y="121920"/>
                </a:lnTo>
                <a:lnTo>
                  <a:pt x="0" y="121920"/>
                </a:lnTo>
                <a:lnTo>
                  <a:pt x="0" y="91440"/>
                </a:lnTo>
                <a:close/>
                <a:moveTo>
                  <a:pt x="0" y="274320"/>
                </a:moveTo>
                <a:lnTo>
                  <a:pt x="304800" y="274320"/>
                </a:lnTo>
                <a:lnTo>
                  <a:pt x="304800" y="304800"/>
                </a:lnTo>
                <a:lnTo>
                  <a:pt x="0" y="304800"/>
                </a:lnTo>
                <a:lnTo>
                  <a:pt x="0" y="274320"/>
                </a:lnTo>
                <a:close/>
                <a:moveTo>
                  <a:pt x="30480" y="243840"/>
                </a:moveTo>
                <a:lnTo>
                  <a:pt x="274320" y="243840"/>
                </a:lnTo>
                <a:lnTo>
                  <a:pt x="274320" y="274320"/>
                </a:lnTo>
                <a:lnTo>
                  <a:pt x="30480" y="274320"/>
                </a:lnTo>
                <a:lnTo>
                  <a:pt x="30480" y="243840"/>
                </a:lnTo>
                <a:close/>
                <a:moveTo>
                  <a:pt x="30480" y="121920"/>
                </a:moveTo>
                <a:lnTo>
                  <a:pt x="91440" y="121920"/>
                </a:lnTo>
                <a:lnTo>
                  <a:pt x="91440" y="243840"/>
                </a:lnTo>
                <a:lnTo>
                  <a:pt x="30480" y="243840"/>
                </a:lnTo>
                <a:lnTo>
                  <a:pt x="30480" y="121920"/>
                </a:lnTo>
                <a:close/>
                <a:moveTo>
                  <a:pt x="121920" y="121920"/>
                </a:moveTo>
                <a:lnTo>
                  <a:pt x="182880" y="121920"/>
                </a:lnTo>
                <a:lnTo>
                  <a:pt x="182880" y="243840"/>
                </a:lnTo>
                <a:lnTo>
                  <a:pt x="121920" y="243840"/>
                </a:lnTo>
                <a:lnTo>
                  <a:pt x="121920" y="121920"/>
                </a:lnTo>
                <a:close/>
                <a:moveTo>
                  <a:pt x="213360" y="121920"/>
                </a:moveTo>
                <a:lnTo>
                  <a:pt x="274320" y="121920"/>
                </a:lnTo>
                <a:lnTo>
                  <a:pt x="274320" y="243840"/>
                </a:lnTo>
                <a:lnTo>
                  <a:pt x="213360" y="243840"/>
                </a:lnTo>
                <a:lnTo>
                  <a:pt x="213360" y="121920"/>
                </a:lnTo>
                <a:close/>
              </a:path>
            </a:pathLst>
          </a:custGeom>
          <a:solidFill>
            <a:srgbClr val="FFFFFF">
              <a:alpha val="100000"/>
            </a:srgbClr>
          </a:solidFill>
          <a:ln/>
        </p:spPr>
      </p:sp>
      <p:sp>
        <p:nvSpPr>
          <p:cNvPr id="19" name="Freeform 19"/>
          <p:cNvSpPr/>
          <p:nvPr/>
        </p:nvSpPr>
        <p:spPr>
          <a:xfrm>
            <a:off x="4787874" y="4885326"/>
            <a:ext cx="360452" cy="360452"/>
          </a:xfrm>
          <a:custGeom>
            <a:avLst/>
            <a:gdLst/>
            <a:ahLst/>
            <a:cxnLst/>
            <a:rect l="l" t="t" r="r" b="b"/>
            <a:pathLst>
              <a:path w="304800" h="304800">
                <a:moveTo>
                  <a:pt x="209550" y="0"/>
                </a:moveTo>
                <a:cubicBezTo>
                  <a:pt x="156943" y="0"/>
                  <a:pt x="114300" y="42643"/>
                  <a:pt x="114300" y="95250"/>
                </a:cubicBezTo>
                <a:cubicBezTo>
                  <a:pt x="114300" y="101213"/>
                  <a:pt x="114852" y="107042"/>
                  <a:pt x="115900" y="112700"/>
                </a:cubicBezTo>
                <a:lnTo>
                  <a:pt x="0" y="228600"/>
                </a:lnTo>
                <a:lnTo>
                  <a:pt x="0" y="285750"/>
                </a:lnTo>
                <a:cubicBezTo>
                  <a:pt x="0" y="296275"/>
                  <a:pt x="8525" y="304800"/>
                  <a:pt x="19050" y="304800"/>
                </a:cubicBezTo>
                <a:lnTo>
                  <a:pt x="38100" y="304800"/>
                </a:lnTo>
                <a:lnTo>
                  <a:pt x="38100" y="285750"/>
                </a:lnTo>
                <a:lnTo>
                  <a:pt x="76200" y="285750"/>
                </a:lnTo>
                <a:lnTo>
                  <a:pt x="76200" y="247650"/>
                </a:lnTo>
                <a:lnTo>
                  <a:pt x="114300" y="247650"/>
                </a:lnTo>
                <a:lnTo>
                  <a:pt x="114300" y="209550"/>
                </a:lnTo>
                <a:lnTo>
                  <a:pt x="152400" y="209550"/>
                </a:lnTo>
                <a:lnTo>
                  <a:pt x="177117" y="184833"/>
                </a:lnTo>
                <a:cubicBezTo>
                  <a:pt x="187242" y="188500"/>
                  <a:pt x="198158" y="190500"/>
                  <a:pt x="209550" y="190500"/>
                </a:cubicBezTo>
                <a:cubicBezTo>
                  <a:pt x="262157" y="190500"/>
                  <a:pt x="304800" y="147857"/>
                  <a:pt x="304800" y="95250"/>
                </a:cubicBezTo>
                <a:cubicBezTo>
                  <a:pt x="304800" y="42643"/>
                  <a:pt x="262157" y="0"/>
                  <a:pt x="209550" y="0"/>
                </a:cubicBezTo>
                <a:close/>
                <a:moveTo>
                  <a:pt x="238087" y="95288"/>
                </a:moveTo>
                <a:cubicBezTo>
                  <a:pt x="222304" y="95288"/>
                  <a:pt x="209512" y="82496"/>
                  <a:pt x="209512" y="66713"/>
                </a:cubicBezTo>
                <a:cubicBezTo>
                  <a:pt x="209512" y="50930"/>
                  <a:pt x="222304" y="38138"/>
                  <a:pt x="238087" y="38138"/>
                </a:cubicBezTo>
                <a:cubicBezTo>
                  <a:pt x="253870" y="38138"/>
                  <a:pt x="266662" y="50930"/>
                  <a:pt x="266662" y="66713"/>
                </a:cubicBezTo>
                <a:cubicBezTo>
                  <a:pt x="266662" y="82496"/>
                  <a:pt x="253870" y="95288"/>
                  <a:pt x="238087" y="95288"/>
                </a:cubicBezTo>
                <a:close/>
              </a:path>
            </a:pathLst>
          </a:custGeom>
          <a:solidFill>
            <a:srgbClr val="FFFFFF">
              <a:alpha val="100000"/>
            </a:srgbClr>
          </a:solidFill>
          <a:ln/>
        </p:spPr>
      </p:sp>
      <p:sp>
        <p:nvSpPr>
          <p:cNvPr id="21" name="TextBox 21"/>
          <p:cNvSpPr txBox="1"/>
          <p:nvPr/>
        </p:nvSpPr>
        <p:spPr>
          <a:xfrm>
            <a:off x="1094842" y="93878"/>
            <a:ext cx="10001250" cy="914400"/>
          </a:xfrm>
          <a:prstGeom prst="rect">
            <a:avLst/>
          </a:prstGeom>
          <a:ln/>
        </p:spPr>
        <p:txBody>
          <a:bodyPr vert="horz" wrap="square" lIns="123825" tIns="123825" rIns="57150" bIns="123825" rtlCol="0" anchor="t" anchorCtr="0">
            <a:normAutofit/>
          </a:bodyPr>
          <a:lstStyle/>
          <a:p>
            <a:pPr>
              <a:lnSpc>
                <a:spcPct val="140000"/>
              </a:lnSpc>
            </a:pPr>
            <a:r>
              <a:rPr lang="en-US" sz="3000" b="1">
                <a:solidFill>
                  <a:schemeClr val="accent1">
                    <a:alpha val="100000"/>
                  </a:schemeClr>
                </a:solidFill>
                <a:latin typeface="Microsoft Yahei"/>
                <a:ea typeface="Microsoft Yahei"/>
                <a:cs typeface="Microsoft Yahei"/>
              </a:rPr>
              <a:t>社交模块</a:t>
            </a:r>
          </a:p>
        </p:txBody>
      </p:sp>
      <p:pic>
        <p:nvPicPr>
          <p:cNvPr id="25" name="图片 24">
            <a:extLst>
              <a:ext uri="{FF2B5EF4-FFF2-40B4-BE49-F238E27FC236}">
                <a16:creationId xmlns:a16="http://schemas.microsoft.com/office/drawing/2014/main" id="{EBBD791D-BD74-02BD-4385-A7A6D7F532A7}"/>
              </a:ext>
            </a:extLst>
          </p:cNvPr>
          <p:cNvPicPr>
            <a:picLocks noChangeAspect="1"/>
          </p:cNvPicPr>
          <p:nvPr/>
        </p:nvPicPr>
        <p:blipFill>
          <a:blip r:embed="rId4"/>
          <a:stretch>
            <a:fillRect/>
          </a:stretch>
        </p:blipFill>
        <p:spPr>
          <a:xfrm>
            <a:off x="373849" y="2516807"/>
            <a:ext cx="3967097" cy="2129185"/>
          </a:xfrm>
          <a:prstGeom prst="rect">
            <a:avLst/>
          </a:prstGeom>
        </p:spPr>
      </p:pic>
      <p:pic>
        <p:nvPicPr>
          <p:cNvPr id="23" name="图片 22">
            <a:extLst>
              <a:ext uri="{FF2B5EF4-FFF2-40B4-BE49-F238E27FC236}">
                <a16:creationId xmlns:a16="http://schemas.microsoft.com/office/drawing/2014/main" id="{83479FA1-154B-8B78-4BA1-DC009AA1B016}"/>
              </a:ext>
            </a:extLst>
          </p:cNvPr>
          <p:cNvPicPr>
            <a:picLocks noChangeAspect="1"/>
          </p:cNvPicPr>
          <p:nvPr/>
        </p:nvPicPr>
        <p:blipFill>
          <a:blip r:embed="rId5"/>
          <a:stretch>
            <a:fillRect/>
          </a:stretch>
        </p:blipFill>
        <p:spPr>
          <a:xfrm>
            <a:off x="351310" y="929417"/>
            <a:ext cx="3989635" cy="1355719"/>
          </a:xfrm>
          <a:prstGeom prst="rect">
            <a:avLst/>
          </a:prstGeom>
        </p:spPr>
      </p:pic>
      <p:sp>
        <p:nvSpPr>
          <p:cNvPr id="26" name="AutoShape 2" descr="An anime-themed data analysis dashboard for a community platform, showcasing colorful graphs and charts. The dashboard includes sections for user statistics (user count and growth rate), content metrics (number of posts, videos, and images shared), and interaction metrics (likes, comments, and shares). The visual design is vibrant with anime-style icons such as cute character avatars and decorative stars. The layout features a clear and playful interface, with a pastel color palette of pink, blue, and lavender. Background elements include subtle clouds and sparkles to enhance the anime aesthetic.">
            <a:extLst>
              <a:ext uri="{FF2B5EF4-FFF2-40B4-BE49-F238E27FC236}">
                <a16:creationId xmlns:a16="http://schemas.microsoft.com/office/drawing/2014/main" id="{41A70EBA-47A7-46A0-1333-5DFE234959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AutoShape 4" descr="An anime-themed data analysis dashboard for a community platform, showcasing colorful graphs and charts. The dashboard includes sections for user statistics (user count and growth rate), content metrics (number of posts, videos, and images shared), and interaction metrics (likes, comments, and shares). The visual design is vibrant with anime-style icons such as cute character avatars and decorative stars. The layout features a clear and playful interface, with a pastel color palette of pink, blue, and lavender. Background elements include subtle clouds and sparkles to enhance the anime aesthetic.">
            <a:extLst>
              <a:ext uri="{FF2B5EF4-FFF2-40B4-BE49-F238E27FC236}">
                <a16:creationId xmlns:a16="http://schemas.microsoft.com/office/drawing/2014/main" id="{94831E86-8B6A-426C-0DCA-E99A4EC4C54A}"/>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9" name="图片 28">
            <a:extLst>
              <a:ext uri="{FF2B5EF4-FFF2-40B4-BE49-F238E27FC236}">
                <a16:creationId xmlns:a16="http://schemas.microsoft.com/office/drawing/2014/main" id="{CBB0E557-574C-7281-2153-421E333ADD8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53920" y="4068627"/>
            <a:ext cx="2765598" cy="276559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2671204" y="-2667002"/>
            <a:ext cx="6858000" cy="12192000"/>
          </a:xfrm>
          <a:prstGeom prst="rect">
            <a:avLst/>
          </a:prstGeom>
        </p:spPr>
      </p:pic>
      <p:cxnSp>
        <p:nvCxnSpPr>
          <p:cNvPr id="3" name="Connector 3"/>
          <p:cNvCxnSpPr/>
          <p:nvPr/>
        </p:nvCxnSpPr>
        <p:spPr>
          <a:xfrm>
            <a:off x="917487" y="0"/>
            <a:ext cx="0" cy="6858000"/>
          </a:xfrm>
          <a:prstGeom prst="line">
            <a:avLst/>
          </a:prstGeom>
          <a:ln w="76200">
            <a:solidFill>
              <a:srgbClr val="FFFFFF">
                <a:alpha val="100000"/>
              </a:srgbClr>
            </a:solidFill>
            <a:prstDash val="solid"/>
            <a:headEnd type="none"/>
            <a:tailEnd type="none"/>
          </a:ln>
        </p:spPr>
      </p:cxnSp>
      <p:pic>
        <p:nvPicPr>
          <p:cNvPr id="4" name="Picture 4"/>
          <p:cNvPicPr>
            <a:picLocks noChangeAspect="1"/>
          </p:cNvPicPr>
          <p:nvPr/>
        </p:nvPicPr>
        <p:blipFill>
          <a:blip r:embed="rId3"/>
          <a:srcRect/>
          <a:stretch>
            <a:fillRect/>
          </a:stretch>
        </p:blipFill>
        <p:spPr>
          <a:xfrm rot="16200000">
            <a:off x="-1298256" y="2813973"/>
            <a:ext cx="4574266" cy="1230054"/>
          </a:xfrm>
          <a:prstGeom prst="rect">
            <a:avLst/>
          </a:prstGeom>
        </p:spPr>
      </p:pic>
      <p:sp>
        <p:nvSpPr>
          <p:cNvPr id="17" name="TextBox 17"/>
          <p:cNvSpPr txBox="1"/>
          <p:nvPr/>
        </p:nvSpPr>
        <p:spPr>
          <a:xfrm>
            <a:off x="1094842" y="93878"/>
            <a:ext cx="10001250" cy="914400"/>
          </a:xfrm>
          <a:prstGeom prst="rect">
            <a:avLst/>
          </a:prstGeom>
          <a:ln/>
        </p:spPr>
        <p:txBody>
          <a:bodyPr vert="horz" wrap="square" lIns="123825" tIns="123825" rIns="57150" bIns="123825" rtlCol="0" anchor="t" anchorCtr="0">
            <a:normAutofit/>
          </a:bodyPr>
          <a:lstStyle/>
          <a:p>
            <a:pPr>
              <a:lnSpc>
                <a:spcPct val="90000"/>
              </a:lnSpc>
            </a:pPr>
            <a:r>
              <a:rPr lang="en-US" altLang="zh-CN" sz="3000" b="1" dirty="0">
                <a:solidFill>
                  <a:schemeClr val="accent1">
                    <a:alpha val="100000"/>
                  </a:schemeClr>
                </a:solidFill>
                <a:latin typeface="Microsoft Yahei"/>
                <a:ea typeface="Microsoft Yahei"/>
                <a:cs typeface="Microsoft Yahei"/>
              </a:rPr>
              <a:t>Ui</a:t>
            </a:r>
            <a:r>
              <a:rPr lang="zh-CN" altLang="en-US" sz="3000" b="1" dirty="0">
                <a:solidFill>
                  <a:schemeClr val="accent1">
                    <a:alpha val="100000"/>
                  </a:schemeClr>
                </a:solidFill>
                <a:latin typeface="Microsoft Yahei"/>
                <a:ea typeface="Microsoft Yahei"/>
                <a:cs typeface="Microsoft Yahei"/>
              </a:rPr>
              <a:t>概图</a:t>
            </a:r>
            <a:endParaRPr lang="en-US" sz="3000" b="1" dirty="0">
              <a:solidFill>
                <a:schemeClr val="accent1">
                  <a:alpha val="100000"/>
                </a:schemeClr>
              </a:solidFill>
              <a:latin typeface="Microsoft Yahei"/>
              <a:ea typeface="Microsoft Yahei"/>
              <a:cs typeface="Microsoft Yahei"/>
            </a:endParaRPr>
          </a:p>
        </p:txBody>
      </p:sp>
      <p:sp>
        <p:nvSpPr>
          <p:cNvPr id="18" name="矩形: 圆角 17">
            <a:extLst>
              <a:ext uri="{FF2B5EF4-FFF2-40B4-BE49-F238E27FC236}">
                <a16:creationId xmlns:a16="http://schemas.microsoft.com/office/drawing/2014/main" id="{E151D578-708F-D231-D8F4-4A1508C0482B}"/>
              </a:ext>
            </a:extLst>
          </p:cNvPr>
          <p:cNvSpPr/>
          <p:nvPr/>
        </p:nvSpPr>
        <p:spPr>
          <a:xfrm>
            <a:off x="2971800" y="293043"/>
            <a:ext cx="3657599" cy="627191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菜单栏与搜索界面</a:t>
            </a:r>
          </a:p>
        </p:txBody>
      </p:sp>
      <p:sp>
        <p:nvSpPr>
          <p:cNvPr id="19" name="矩形: 圆角 18">
            <a:extLst>
              <a:ext uri="{FF2B5EF4-FFF2-40B4-BE49-F238E27FC236}">
                <a16:creationId xmlns:a16="http://schemas.microsoft.com/office/drawing/2014/main" id="{31ADF897-FD6E-96AB-178E-E76C43DC1D0D}"/>
              </a:ext>
            </a:extLst>
          </p:cNvPr>
          <p:cNvSpPr/>
          <p:nvPr/>
        </p:nvSpPr>
        <p:spPr>
          <a:xfrm>
            <a:off x="7740996" y="293043"/>
            <a:ext cx="3657599" cy="627191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F9F74370-373B-7180-73DB-E7CB7B4ACB0E}"/>
              </a:ext>
            </a:extLst>
          </p:cNvPr>
          <p:cNvCxnSpPr/>
          <p:nvPr/>
        </p:nvCxnSpPr>
        <p:spPr>
          <a:xfrm>
            <a:off x="2971800" y="1008278"/>
            <a:ext cx="3657599"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E07D1991-FADF-1409-F65C-AE39189603D2}"/>
              </a:ext>
            </a:extLst>
          </p:cNvPr>
          <p:cNvSpPr txBox="1"/>
          <p:nvPr/>
        </p:nvSpPr>
        <p:spPr>
          <a:xfrm>
            <a:off x="4358358" y="559068"/>
            <a:ext cx="1834156" cy="369332"/>
          </a:xfrm>
          <a:prstGeom prst="rect">
            <a:avLst/>
          </a:prstGeom>
          <a:noFill/>
        </p:spPr>
        <p:txBody>
          <a:bodyPr wrap="none" rtlCol="0">
            <a:spAutoFit/>
          </a:bodyPr>
          <a:lstStyle/>
          <a:p>
            <a:r>
              <a:rPr lang="zh-CN" altLang="en-US" dirty="0"/>
              <a:t>菜单栏     搜索框</a:t>
            </a:r>
          </a:p>
        </p:txBody>
      </p:sp>
      <p:sp>
        <p:nvSpPr>
          <p:cNvPr id="27" name="矩形 26">
            <a:extLst>
              <a:ext uri="{FF2B5EF4-FFF2-40B4-BE49-F238E27FC236}">
                <a16:creationId xmlns:a16="http://schemas.microsoft.com/office/drawing/2014/main" id="{49D2CD9F-D5F2-7C07-4DC9-85256B9D4925}"/>
              </a:ext>
            </a:extLst>
          </p:cNvPr>
          <p:cNvSpPr/>
          <p:nvPr/>
        </p:nvSpPr>
        <p:spPr>
          <a:xfrm>
            <a:off x="5014442" y="1495074"/>
            <a:ext cx="1295400" cy="106679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2">
                    <a:lumMod val="10000"/>
                  </a:schemeClr>
                </a:solidFill>
              </a:rPr>
              <a:t>预览图片</a:t>
            </a:r>
          </a:p>
        </p:txBody>
      </p:sp>
      <p:sp>
        <p:nvSpPr>
          <p:cNvPr id="28" name="矩形 27">
            <a:extLst>
              <a:ext uri="{FF2B5EF4-FFF2-40B4-BE49-F238E27FC236}">
                <a16:creationId xmlns:a16="http://schemas.microsoft.com/office/drawing/2014/main" id="{BFA589DA-DDF7-73F1-5F26-CB7BCD58F3CA}"/>
              </a:ext>
            </a:extLst>
          </p:cNvPr>
          <p:cNvSpPr/>
          <p:nvPr/>
        </p:nvSpPr>
        <p:spPr>
          <a:xfrm>
            <a:off x="5013159" y="2661454"/>
            <a:ext cx="914400" cy="38099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2">
                    <a:lumMod val="10000"/>
                  </a:schemeClr>
                </a:solidFill>
              </a:rPr>
              <a:t>文字</a:t>
            </a:r>
          </a:p>
        </p:txBody>
      </p:sp>
      <p:sp>
        <p:nvSpPr>
          <p:cNvPr id="33" name="矩形 32">
            <a:extLst>
              <a:ext uri="{FF2B5EF4-FFF2-40B4-BE49-F238E27FC236}">
                <a16:creationId xmlns:a16="http://schemas.microsoft.com/office/drawing/2014/main" id="{C83CFFFD-502D-47AE-5C9B-E2831B8F0E86}"/>
              </a:ext>
            </a:extLst>
          </p:cNvPr>
          <p:cNvSpPr/>
          <p:nvPr/>
        </p:nvSpPr>
        <p:spPr>
          <a:xfrm>
            <a:off x="5014442" y="3405626"/>
            <a:ext cx="1295400" cy="106679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2">
                    <a:lumMod val="10000"/>
                  </a:schemeClr>
                </a:solidFill>
              </a:rPr>
              <a:t>预览图片</a:t>
            </a:r>
          </a:p>
        </p:txBody>
      </p:sp>
      <p:sp>
        <p:nvSpPr>
          <p:cNvPr id="34" name="矩形 33">
            <a:extLst>
              <a:ext uri="{FF2B5EF4-FFF2-40B4-BE49-F238E27FC236}">
                <a16:creationId xmlns:a16="http://schemas.microsoft.com/office/drawing/2014/main" id="{D80E9CB7-1700-4C23-8AF6-F7050F53D018}"/>
              </a:ext>
            </a:extLst>
          </p:cNvPr>
          <p:cNvSpPr/>
          <p:nvPr/>
        </p:nvSpPr>
        <p:spPr>
          <a:xfrm>
            <a:off x="5013159" y="4572006"/>
            <a:ext cx="914400" cy="38099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2">
                    <a:lumMod val="10000"/>
                  </a:schemeClr>
                </a:solidFill>
              </a:rPr>
              <a:t>文字</a:t>
            </a:r>
          </a:p>
        </p:txBody>
      </p:sp>
      <p:sp>
        <p:nvSpPr>
          <p:cNvPr id="35" name="矩形 34">
            <a:extLst>
              <a:ext uri="{FF2B5EF4-FFF2-40B4-BE49-F238E27FC236}">
                <a16:creationId xmlns:a16="http://schemas.microsoft.com/office/drawing/2014/main" id="{12BCA2B2-774E-BC1C-C257-C1E363BF55A1}"/>
              </a:ext>
            </a:extLst>
          </p:cNvPr>
          <p:cNvSpPr/>
          <p:nvPr/>
        </p:nvSpPr>
        <p:spPr>
          <a:xfrm>
            <a:off x="3409012" y="3429000"/>
            <a:ext cx="1295400" cy="106679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2">
                    <a:lumMod val="10000"/>
                  </a:schemeClr>
                </a:solidFill>
              </a:rPr>
              <a:t>预览图片</a:t>
            </a:r>
          </a:p>
        </p:txBody>
      </p:sp>
      <p:sp>
        <p:nvSpPr>
          <p:cNvPr id="36" name="矩形 35">
            <a:extLst>
              <a:ext uri="{FF2B5EF4-FFF2-40B4-BE49-F238E27FC236}">
                <a16:creationId xmlns:a16="http://schemas.microsoft.com/office/drawing/2014/main" id="{D8507ABD-6261-4E8A-FA6D-C2DB5CA02251}"/>
              </a:ext>
            </a:extLst>
          </p:cNvPr>
          <p:cNvSpPr/>
          <p:nvPr/>
        </p:nvSpPr>
        <p:spPr>
          <a:xfrm>
            <a:off x="3407729" y="4595380"/>
            <a:ext cx="914400" cy="38099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2">
                    <a:lumMod val="10000"/>
                  </a:schemeClr>
                </a:solidFill>
              </a:rPr>
              <a:t>文字</a:t>
            </a:r>
          </a:p>
        </p:txBody>
      </p:sp>
      <p:sp>
        <p:nvSpPr>
          <p:cNvPr id="37" name="矩形 36">
            <a:extLst>
              <a:ext uri="{FF2B5EF4-FFF2-40B4-BE49-F238E27FC236}">
                <a16:creationId xmlns:a16="http://schemas.microsoft.com/office/drawing/2014/main" id="{22201782-5F95-3A3C-9EE5-E0C3C9826D2E}"/>
              </a:ext>
            </a:extLst>
          </p:cNvPr>
          <p:cNvSpPr/>
          <p:nvPr/>
        </p:nvSpPr>
        <p:spPr>
          <a:xfrm>
            <a:off x="3398202" y="1500627"/>
            <a:ext cx="1295400" cy="106679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2">
                    <a:lumMod val="10000"/>
                  </a:schemeClr>
                </a:solidFill>
              </a:rPr>
              <a:t>预览图片</a:t>
            </a:r>
          </a:p>
        </p:txBody>
      </p:sp>
      <p:sp>
        <p:nvSpPr>
          <p:cNvPr id="38" name="矩形 37">
            <a:extLst>
              <a:ext uri="{FF2B5EF4-FFF2-40B4-BE49-F238E27FC236}">
                <a16:creationId xmlns:a16="http://schemas.microsoft.com/office/drawing/2014/main" id="{019CE03C-2ACD-B513-7A9F-C9478BA6535F}"/>
              </a:ext>
            </a:extLst>
          </p:cNvPr>
          <p:cNvSpPr/>
          <p:nvPr/>
        </p:nvSpPr>
        <p:spPr>
          <a:xfrm>
            <a:off x="3396919" y="2667007"/>
            <a:ext cx="914400" cy="38099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2">
                    <a:lumMod val="10000"/>
                  </a:schemeClr>
                </a:solidFill>
              </a:rPr>
              <a:t>文字</a:t>
            </a:r>
          </a:p>
        </p:txBody>
      </p:sp>
      <p:cxnSp>
        <p:nvCxnSpPr>
          <p:cNvPr id="40" name="直接连接符 39">
            <a:extLst>
              <a:ext uri="{FF2B5EF4-FFF2-40B4-BE49-F238E27FC236}">
                <a16:creationId xmlns:a16="http://schemas.microsoft.com/office/drawing/2014/main" id="{71D6C364-3B85-7C6C-3CB0-130C51C1926B}"/>
              </a:ext>
            </a:extLst>
          </p:cNvPr>
          <p:cNvCxnSpPr/>
          <p:nvPr/>
        </p:nvCxnSpPr>
        <p:spPr>
          <a:xfrm>
            <a:off x="9296400" y="293043"/>
            <a:ext cx="0" cy="647107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5374A821-87DF-A110-11C5-D4BCA72CF79A}"/>
              </a:ext>
            </a:extLst>
          </p:cNvPr>
          <p:cNvCxnSpPr/>
          <p:nvPr/>
        </p:nvCxnSpPr>
        <p:spPr>
          <a:xfrm>
            <a:off x="9296400" y="1008278"/>
            <a:ext cx="2209800"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B289BC61-ACEB-9C80-4BA7-A06F6337686C}"/>
              </a:ext>
            </a:extLst>
          </p:cNvPr>
          <p:cNvSpPr txBox="1"/>
          <p:nvPr/>
        </p:nvSpPr>
        <p:spPr>
          <a:xfrm>
            <a:off x="9720262" y="480738"/>
            <a:ext cx="1569660" cy="369332"/>
          </a:xfrm>
          <a:prstGeom prst="rect">
            <a:avLst/>
          </a:prstGeom>
          <a:noFill/>
        </p:spPr>
        <p:txBody>
          <a:bodyPr wrap="none" rtlCol="0">
            <a:spAutoFit/>
          </a:bodyPr>
          <a:lstStyle/>
          <a:p>
            <a:r>
              <a:rPr lang="zh-CN" altLang="en-US" dirty="0"/>
              <a:t>呼出菜单模式</a:t>
            </a:r>
          </a:p>
        </p:txBody>
      </p:sp>
      <p:sp>
        <p:nvSpPr>
          <p:cNvPr id="44" name="矩形 43">
            <a:extLst>
              <a:ext uri="{FF2B5EF4-FFF2-40B4-BE49-F238E27FC236}">
                <a16:creationId xmlns:a16="http://schemas.microsoft.com/office/drawing/2014/main" id="{BEB69C42-475F-9713-A31D-1EF4A7F14119}"/>
              </a:ext>
            </a:extLst>
          </p:cNvPr>
          <p:cNvSpPr/>
          <p:nvPr/>
        </p:nvSpPr>
        <p:spPr>
          <a:xfrm>
            <a:off x="7755411" y="1131259"/>
            <a:ext cx="1569660" cy="462896"/>
          </a:xfrm>
          <a:prstGeom prst="rect">
            <a:avLst/>
          </a:prstGeom>
          <a:solidFill>
            <a:schemeClr val="bg1">
              <a:lumMod val="8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2">
                    <a:lumMod val="10000"/>
                  </a:schemeClr>
                </a:solidFill>
              </a:rPr>
              <a:t>用户</a:t>
            </a:r>
          </a:p>
        </p:txBody>
      </p:sp>
      <p:sp>
        <p:nvSpPr>
          <p:cNvPr id="45" name="矩形 44">
            <a:extLst>
              <a:ext uri="{FF2B5EF4-FFF2-40B4-BE49-F238E27FC236}">
                <a16:creationId xmlns:a16="http://schemas.microsoft.com/office/drawing/2014/main" id="{1DEB9F63-7513-5037-7D0E-9F77F6FE6229}"/>
              </a:ext>
            </a:extLst>
          </p:cNvPr>
          <p:cNvSpPr/>
          <p:nvPr/>
        </p:nvSpPr>
        <p:spPr>
          <a:xfrm>
            <a:off x="7755411" y="1717135"/>
            <a:ext cx="1569660" cy="462896"/>
          </a:xfrm>
          <a:prstGeom prst="rect">
            <a:avLst/>
          </a:prstGeom>
          <a:solidFill>
            <a:schemeClr val="bg1">
              <a:lumMod val="8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2">
                    <a:lumMod val="10000"/>
                  </a:schemeClr>
                </a:solidFill>
              </a:rPr>
              <a:t>功能</a:t>
            </a:r>
          </a:p>
        </p:txBody>
      </p:sp>
      <p:sp>
        <p:nvSpPr>
          <p:cNvPr id="46" name="矩形 45">
            <a:extLst>
              <a:ext uri="{FF2B5EF4-FFF2-40B4-BE49-F238E27FC236}">
                <a16:creationId xmlns:a16="http://schemas.microsoft.com/office/drawing/2014/main" id="{2880BF76-75CB-8437-1737-DC68F35B655C}"/>
              </a:ext>
            </a:extLst>
          </p:cNvPr>
          <p:cNvSpPr/>
          <p:nvPr/>
        </p:nvSpPr>
        <p:spPr>
          <a:xfrm>
            <a:off x="7755411" y="2337253"/>
            <a:ext cx="1569660" cy="462896"/>
          </a:xfrm>
          <a:prstGeom prst="rect">
            <a:avLst/>
          </a:prstGeom>
          <a:solidFill>
            <a:schemeClr val="bg1">
              <a:lumMod val="8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2">
                    <a:lumMod val="10000"/>
                  </a:schemeClr>
                </a:solidFill>
              </a:rPr>
              <a:t>功能</a:t>
            </a:r>
          </a:p>
        </p:txBody>
      </p:sp>
      <p:sp>
        <p:nvSpPr>
          <p:cNvPr id="47" name="矩形 46">
            <a:extLst>
              <a:ext uri="{FF2B5EF4-FFF2-40B4-BE49-F238E27FC236}">
                <a16:creationId xmlns:a16="http://schemas.microsoft.com/office/drawing/2014/main" id="{F419AA49-4134-BE60-818A-B11B8223B773}"/>
              </a:ext>
            </a:extLst>
          </p:cNvPr>
          <p:cNvSpPr/>
          <p:nvPr/>
        </p:nvSpPr>
        <p:spPr>
          <a:xfrm>
            <a:off x="7755411" y="2942730"/>
            <a:ext cx="1569660" cy="462896"/>
          </a:xfrm>
          <a:prstGeom prst="rect">
            <a:avLst/>
          </a:prstGeom>
          <a:solidFill>
            <a:schemeClr val="bg1">
              <a:lumMod val="8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2">
                    <a:lumMod val="10000"/>
                  </a:schemeClr>
                </a:solidFill>
              </a:rPr>
              <a:t>功能</a:t>
            </a:r>
          </a:p>
        </p:txBody>
      </p:sp>
      <p:sp>
        <p:nvSpPr>
          <p:cNvPr id="48" name="矩形 47">
            <a:extLst>
              <a:ext uri="{FF2B5EF4-FFF2-40B4-BE49-F238E27FC236}">
                <a16:creationId xmlns:a16="http://schemas.microsoft.com/office/drawing/2014/main" id="{CB87B86A-40EB-2B92-4706-58E46EEA699C}"/>
              </a:ext>
            </a:extLst>
          </p:cNvPr>
          <p:cNvSpPr/>
          <p:nvPr/>
        </p:nvSpPr>
        <p:spPr>
          <a:xfrm>
            <a:off x="7761751" y="3528247"/>
            <a:ext cx="1569660" cy="462896"/>
          </a:xfrm>
          <a:prstGeom prst="rect">
            <a:avLst/>
          </a:prstGeom>
          <a:solidFill>
            <a:schemeClr val="bg1">
              <a:lumMod val="8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2">
                    <a:lumMod val="10000"/>
                  </a:schemeClr>
                </a:solidFill>
              </a:rPr>
              <a:t>功能</a:t>
            </a:r>
          </a:p>
        </p:txBody>
      </p:sp>
      <p:sp>
        <p:nvSpPr>
          <p:cNvPr id="5" name="文本框 4">
            <a:extLst>
              <a:ext uri="{FF2B5EF4-FFF2-40B4-BE49-F238E27FC236}">
                <a16:creationId xmlns:a16="http://schemas.microsoft.com/office/drawing/2014/main" id="{7983E3CD-4D32-DFE4-4F2F-EDE9DBEF3C9D}"/>
              </a:ext>
            </a:extLst>
          </p:cNvPr>
          <p:cNvSpPr txBox="1"/>
          <p:nvPr/>
        </p:nvSpPr>
        <p:spPr>
          <a:xfrm>
            <a:off x="3116343" y="553941"/>
            <a:ext cx="877163" cy="369332"/>
          </a:xfrm>
          <a:prstGeom prst="rect">
            <a:avLst/>
          </a:prstGeom>
          <a:noFill/>
        </p:spPr>
        <p:txBody>
          <a:bodyPr wrap="none" rtlCol="0">
            <a:spAutoFit/>
          </a:bodyPr>
          <a:lstStyle/>
          <a:p>
            <a:r>
              <a:rPr lang="zh-CN" altLang="en-US" dirty="0"/>
              <a:t>资源页</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2660822" y="-2690374"/>
            <a:ext cx="6858000" cy="12192000"/>
          </a:xfrm>
          <a:prstGeom prst="rect">
            <a:avLst/>
          </a:prstGeom>
        </p:spPr>
      </p:pic>
      <p:cxnSp>
        <p:nvCxnSpPr>
          <p:cNvPr id="3" name="Connector 3"/>
          <p:cNvCxnSpPr/>
          <p:nvPr/>
        </p:nvCxnSpPr>
        <p:spPr>
          <a:xfrm>
            <a:off x="917487" y="0"/>
            <a:ext cx="0" cy="6858000"/>
          </a:xfrm>
          <a:prstGeom prst="line">
            <a:avLst/>
          </a:prstGeom>
          <a:ln w="76200">
            <a:solidFill>
              <a:srgbClr val="FFFFFF">
                <a:alpha val="100000"/>
              </a:srgbClr>
            </a:solidFill>
            <a:prstDash val="solid"/>
            <a:headEnd type="none"/>
            <a:tailEnd type="none"/>
          </a:ln>
        </p:spPr>
      </p:cxnSp>
      <p:pic>
        <p:nvPicPr>
          <p:cNvPr id="4" name="Picture 4"/>
          <p:cNvPicPr>
            <a:picLocks noChangeAspect="1"/>
          </p:cNvPicPr>
          <p:nvPr/>
        </p:nvPicPr>
        <p:blipFill>
          <a:blip r:embed="rId3"/>
          <a:srcRect/>
          <a:stretch>
            <a:fillRect/>
          </a:stretch>
        </p:blipFill>
        <p:spPr>
          <a:xfrm rot="16200000">
            <a:off x="-1298256" y="2813973"/>
            <a:ext cx="4574266" cy="1230054"/>
          </a:xfrm>
          <a:prstGeom prst="rect">
            <a:avLst/>
          </a:prstGeom>
        </p:spPr>
      </p:pic>
      <p:sp>
        <p:nvSpPr>
          <p:cNvPr id="17" name="TextBox 17"/>
          <p:cNvSpPr txBox="1"/>
          <p:nvPr/>
        </p:nvSpPr>
        <p:spPr>
          <a:xfrm>
            <a:off x="1094842" y="93878"/>
            <a:ext cx="10001250" cy="914400"/>
          </a:xfrm>
          <a:prstGeom prst="rect">
            <a:avLst/>
          </a:prstGeom>
          <a:ln/>
        </p:spPr>
        <p:txBody>
          <a:bodyPr vert="horz" wrap="square" lIns="123825" tIns="123825" rIns="57150" bIns="123825" rtlCol="0" anchor="t" anchorCtr="0">
            <a:normAutofit/>
          </a:bodyPr>
          <a:lstStyle/>
          <a:p>
            <a:pPr>
              <a:lnSpc>
                <a:spcPct val="90000"/>
              </a:lnSpc>
            </a:pPr>
            <a:r>
              <a:rPr lang="en-US" altLang="zh-CN" sz="3000" b="1" dirty="0">
                <a:solidFill>
                  <a:schemeClr val="accent1">
                    <a:alpha val="100000"/>
                  </a:schemeClr>
                </a:solidFill>
                <a:latin typeface="Microsoft Yahei"/>
                <a:ea typeface="Microsoft Yahei"/>
                <a:cs typeface="Microsoft Yahei"/>
              </a:rPr>
              <a:t>Ui</a:t>
            </a:r>
            <a:r>
              <a:rPr lang="zh-CN" altLang="en-US" sz="3000" b="1" dirty="0">
                <a:solidFill>
                  <a:schemeClr val="accent1">
                    <a:alpha val="100000"/>
                  </a:schemeClr>
                </a:solidFill>
                <a:latin typeface="Microsoft Yahei"/>
                <a:ea typeface="Microsoft Yahei"/>
                <a:cs typeface="Microsoft Yahei"/>
              </a:rPr>
              <a:t>概图</a:t>
            </a:r>
            <a:endParaRPr lang="en-US" sz="3000" b="1" dirty="0">
              <a:solidFill>
                <a:schemeClr val="accent1">
                  <a:alpha val="100000"/>
                </a:schemeClr>
              </a:solidFill>
              <a:latin typeface="Microsoft Yahei"/>
              <a:ea typeface="Microsoft Yahei"/>
              <a:cs typeface="Microsoft Yahei"/>
            </a:endParaRPr>
          </a:p>
        </p:txBody>
      </p:sp>
      <p:sp>
        <p:nvSpPr>
          <p:cNvPr id="18" name="矩形: 圆角 17">
            <a:extLst>
              <a:ext uri="{FF2B5EF4-FFF2-40B4-BE49-F238E27FC236}">
                <a16:creationId xmlns:a16="http://schemas.microsoft.com/office/drawing/2014/main" id="{E151D578-708F-D231-D8F4-4A1508C0482B}"/>
              </a:ext>
            </a:extLst>
          </p:cNvPr>
          <p:cNvSpPr/>
          <p:nvPr/>
        </p:nvSpPr>
        <p:spPr>
          <a:xfrm>
            <a:off x="2971800" y="293044"/>
            <a:ext cx="3657599" cy="627191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菜单栏与搜索界面</a:t>
            </a:r>
          </a:p>
        </p:txBody>
      </p:sp>
      <p:cxnSp>
        <p:nvCxnSpPr>
          <p:cNvPr id="21" name="直接连接符 20">
            <a:extLst>
              <a:ext uri="{FF2B5EF4-FFF2-40B4-BE49-F238E27FC236}">
                <a16:creationId xmlns:a16="http://schemas.microsoft.com/office/drawing/2014/main" id="{F9F74370-373B-7180-73DB-E7CB7B4ACB0E}"/>
              </a:ext>
            </a:extLst>
          </p:cNvPr>
          <p:cNvCxnSpPr/>
          <p:nvPr/>
        </p:nvCxnSpPr>
        <p:spPr>
          <a:xfrm>
            <a:off x="2971800" y="1008278"/>
            <a:ext cx="3657599"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E07D1991-FADF-1409-F65C-AE39189603D2}"/>
              </a:ext>
            </a:extLst>
          </p:cNvPr>
          <p:cNvSpPr txBox="1"/>
          <p:nvPr/>
        </p:nvSpPr>
        <p:spPr>
          <a:xfrm>
            <a:off x="3201602" y="515771"/>
            <a:ext cx="646331" cy="369332"/>
          </a:xfrm>
          <a:prstGeom prst="rect">
            <a:avLst/>
          </a:prstGeom>
          <a:noFill/>
        </p:spPr>
        <p:txBody>
          <a:bodyPr wrap="none" rtlCol="0">
            <a:spAutoFit/>
          </a:bodyPr>
          <a:lstStyle/>
          <a:p>
            <a:r>
              <a:rPr lang="zh-CN" altLang="en-US" dirty="0"/>
              <a:t>返回</a:t>
            </a:r>
          </a:p>
        </p:txBody>
      </p:sp>
      <p:sp>
        <p:nvSpPr>
          <p:cNvPr id="5" name="椭圆 4">
            <a:extLst>
              <a:ext uri="{FF2B5EF4-FFF2-40B4-BE49-F238E27FC236}">
                <a16:creationId xmlns:a16="http://schemas.microsoft.com/office/drawing/2014/main" id="{5C7B71A4-3BDF-7488-7C78-264BFD9672C1}"/>
              </a:ext>
            </a:extLst>
          </p:cNvPr>
          <p:cNvSpPr/>
          <p:nvPr/>
        </p:nvSpPr>
        <p:spPr>
          <a:xfrm>
            <a:off x="4256390" y="2126464"/>
            <a:ext cx="1219200" cy="1251813"/>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2">
                    <a:lumMod val="10000"/>
                  </a:schemeClr>
                </a:solidFill>
              </a:rPr>
              <a:t>用户头像</a:t>
            </a:r>
          </a:p>
        </p:txBody>
      </p:sp>
      <p:cxnSp>
        <p:nvCxnSpPr>
          <p:cNvPr id="7" name="直接连接符 6">
            <a:extLst>
              <a:ext uri="{FF2B5EF4-FFF2-40B4-BE49-F238E27FC236}">
                <a16:creationId xmlns:a16="http://schemas.microsoft.com/office/drawing/2014/main" id="{2620B8C2-40CC-1AB7-538A-DEFC39F980FC}"/>
              </a:ext>
            </a:extLst>
          </p:cNvPr>
          <p:cNvCxnSpPr>
            <a:cxnSpLocks/>
          </p:cNvCxnSpPr>
          <p:nvPr/>
        </p:nvCxnSpPr>
        <p:spPr>
          <a:xfrm flipH="1" flipV="1">
            <a:off x="2971800" y="3385312"/>
            <a:ext cx="3725306" cy="20314"/>
          </a:xfrm>
          <a:prstGeom prst="line">
            <a:avLst/>
          </a:prstGeom>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07005F03-C80E-643F-119E-EB3B25451D53}"/>
              </a:ext>
            </a:extLst>
          </p:cNvPr>
          <p:cNvSpPr txBox="1"/>
          <p:nvPr/>
        </p:nvSpPr>
        <p:spPr>
          <a:xfrm>
            <a:off x="3524767" y="1594155"/>
            <a:ext cx="877163" cy="369332"/>
          </a:xfrm>
          <a:prstGeom prst="rect">
            <a:avLst/>
          </a:prstGeom>
          <a:noFill/>
        </p:spPr>
        <p:txBody>
          <a:bodyPr wrap="none" rtlCol="0">
            <a:spAutoFit/>
          </a:bodyPr>
          <a:lstStyle/>
          <a:p>
            <a:r>
              <a:rPr lang="zh-CN" altLang="en-US" dirty="0"/>
              <a:t>照片墙</a:t>
            </a:r>
          </a:p>
        </p:txBody>
      </p:sp>
      <p:sp>
        <p:nvSpPr>
          <p:cNvPr id="14" name="矩形 13">
            <a:extLst>
              <a:ext uri="{FF2B5EF4-FFF2-40B4-BE49-F238E27FC236}">
                <a16:creationId xmlns:a16="http://schemas.microsoft.com/office/drawing/2014/main" id="{80B94B9F-057D-8563-9646-A71F649B2670}"/>
              </a:ext>
            </a:extLst>
          </p:cNvPr>
          <p:cNvSpPr/>
          <p:nvPr/>
        </p:nvSpPr>
        <p:spPr>
          <a:xfrm>
            <a:off x="3207425" y="3645339"/>
            <a:ext cx="3199554" cy="69518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2">
                    <a:lumMod val="10000"/>
                  </a:schemeClr>
                </a:solidFill>
              </a:rPr>
              <a:t>个人信息</a:t>
            </a:r>
          </a:p>
        </p:txBody>
      </p:sp>
      <p:sp>
        <p:nvSpPr>
          <p:cNvPr id="16" name="矩形 15">
            <a:extLst>
              <a:ext uri="{FF2B5EF4-FFF2-40B4-BE49-F238E27FC236}">
                <a16:creationId xmlns:a16="http://schemas.microsoft.com/office/drawing/2014/main" id="{DCC5368D-2F1E-8364-F03E-EC9933AAA666}"/>
              </a:ext>
            </a:extLst>
          </p:cNvPr>
          <p:cNvSpPr/>
          <p:nvPr/>
        </p:nvSpPr>
        <p:spPr>
          <a:xfrm>
            <a:off x="3201602" y="4613500"/>
            <a:ext cx="2665798" cy="130978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2">
                    <a:lumMod val="10000"/>
                  </a:schemeClr>
                </a:solidFill>
              </a:rPr>
              <a:t>历史文章</a:t>
            </a:r>
          </a:p>
        </p:txBody>
      </p:sp>
      <p:sp>
        <p:nvSpPr>
          <p:cNvPr id="20" name="矩形 19">
            <a:extLst>
              <a:ext uri="{FF2B5EF4-FFF2-40B4-BE49-F238E27FC236}">
                <a16:creationId xmlns:a16="http://schemas.microsoft.com/office/drawing/2014/main" id="{0DBCBB20-C6B7-066A-750E-3B980C8EC8A2}"/>
              </a:ext>
            </a:extLst>
          </p:cNvPr>
          <p:cNvSpPr/>
          <p:nvPr/>
        </p:nvSpPr>
        <p:spPr>
          <a:xfrm>
            <a:off x="3201602" y="6179733"/>
            <a:ext cx="2665798" cy="130978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2">
                    <a:lumMod val="10000"/>
                  </a:schemeClr>
                </a:solidFill>
              </a:rPr>
              <a:t>历史文章</a:t>
            </a:r>
          </a:p>
        </p:txBody>
      </p:sp>
      <p:sp>
        <p:nvSpPr>
          <p:cNvPr id="22" name="文本框 21">
            <a:extLst>
              <a:ext uri="{FF2B5EF4-FFF2-40B4-BE49-F238E27FC236}">
                <a16:creationId xmlns:a16="http://schemas.microsoft.com/office/drawing/2014/main" id="{325E5147-563A-F047-D5B1-1701D1A4F151}"/>
              </a:ext>
            </a:extLst>
          </p:cNvPr>
          <p:cNvSpPr txBox="1"/>
          <p:nvPr/>
        </p:nvSpPr>
        <p:spPr>
          <a:xfrm>
            <a:off x="5443659" y="471020"/>
            <a:ext cx="1107996" cy="369332"/>
          </a:xfrm>
          <a:prstGeom prst="rect">
            <a:avLst/>
          </a:prstGeom>
          <a:noFill/>
        </p:spPr>
        <p:txBody>
          <a:bodyPr wrap="none" rtlCol="0">
            <a:spAutoFit/>
          </a:bodyPr>
          <a:lstStyle/>
          <a:p>
            <a:r>
              <a:rPr lang="zh-CN" altLang="en-US" dirty="0"/>
              <a:t>消息提醒</a:t>
            </a:r>
          </a:p>
        </p:txBody>
      </p:sp>
      <p:sp>
        <p:nvSpPr>
          <p:cNvPr id="8" name="矩形: 圆角 7">
            <a:extLst>
              <a:ext uri="{FF2B5EF4-FFF2-40B4-BE49-F238E27FC236}">
                <a16:creationId xmlns:a16="http://schemas.microsoft.com/office/drawing/2014/main" id="{515A43B5-D48F-088E-FD9C-EDCADE434B1E}"/>
              </a:ext>
            </a:extLst>
          </p:cNvPr>
          <p:cNvSpPr/>
          <p:nvPr/>
        </p:nvSpPr>
        <p:spPr>
          <a:xfrm>
            <a:off x="7913989" y="269670"/>
            <a:ext cx="3657599" cy="627191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菜单栏与搜索界面</a:t>
            </a:r>
          </a:p>
        </p:txBody>
      </p:sp>
      <p:cxnSp>
        <p:nvCxnSpPr>
          <p:cNvPr id="9" name="直接连接符 8">
            <a:extLst>
              <a:ext uri="{FF2B5EF4-FFF2-40B4-BE49-F238E27FC236}">
                <a16:creationId xmlns:a16="http://schemas.microsoft.com/office/drawing/2014/main" id="{64141CDA-EEFA-6026-F7BD-333DE3BF8C59}"/>
              </a:ext>
            </a:extLst>
          </p:cNvPr>
          <p:cNvCxnSpPr/>
          <p:nvPr/>
        </p:nvCxnSpPr>
        <p:spPr>
          <a:xfrm>
            <a:off x="7913989" y="984905"/>
            <a:ext cx="365759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4AA5EBAF-9C08-034C-C83F-E467FD3E4BB0}"/>
              </a:ext>
            </a:extLst>
          </p:cNvPr>
          <p:cNvSpPr txBox="1"/>
          <p:nvPr/>
        </p:nvSpPr>
        <p:spPr>
          <a:xfrm>
            <a:off x="9300547" y="535695"/>
            <a:ext cx="1834156" cy="369332"/>
          </a:xfrm>
          <a:prstGeom prst="rect">
            <a:avLst/>
          </a:prstGeom>
          <a:noFill/>
        </p:spPr>
        <p:txBody>
          <a:bodyPr wrap="none" rtlCol="0">
            <a:spAutoFit/>
          </a:bodyPr>
          <a:lstStyle/>
          <a:p>
            <a:r>
              <a:rPr lang="zh-CN" altLang="en-US" dirty="0"/>
              <a:t>菜单栏     搜索框</a:t>
            </a:r>
          </a:p>
        </p:txBody>
      </p:sp>
      <p:sp>
        <p:nvSpPr>
          <p:cNvPr id="23" name="矩形 22">
            <a:extLst>
              <a:ext uri="{FF2B5EF4-FFF2-40B4-BE49-F238E27FC236}">
                <a16:creationId xmlns:a16="http://schemas.microsoft.com/office/drawing/2014/main" id="{6DCCFA27-F4E0-0F91-A25C-76B653313A47}"/>
              </a:ext>
            </a:extLst>
          </p:cNvPr>
          <p:cNvSpPr/>
          <p:nvPr/>
        </p:nvSpPr>
        <p:spPr>
          <a:xfrm>
            <a:off x="8352246" y="3645339"/>
            <a:ext cx="2708608" cy="106679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2">
                    <a:lumMod val="10000"/>
                  </a:schemeClr>
                </a:solidFill>
              </a:rPr>
              <a:t>预览图片</a:t>
            </a:r>
          </a:p>
        </p:txBody>
      </p:sp>
      <p:sp>
        <p:nvSpPr>
          <p:cNvPr id="25" name="矩形 24">
            <a:extLst>
              <a:ext uri="{FF2B5EF4-FFF2-40B4-BE49-F238E27FC236}">
                <a16:creationId xmlns:a16="http://schemas.microsoft.com/office/drawing/2014/main" id="{683AE308-32B7-C175-B9EC-44C342538C25}"/>
              </a:ext>
            </a:extLst>
          </p:cNvPr>
          <p:cNvSpPr/>
          <p:nvPr/>
        </p:nvSpPr>
        <p:spPr>
          <a:xfrm>
            <a:off x="8363282" y="4811028"/>
            <a:ext cx="2708608" cy="38099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2">
                    <a:lumMod val="10000"/>
                  </a:schemeClr>
                </a:solidFill>
              </a:rPr>
              <a:t>文字</a:t>
            </a:r>
          </a:p>
        </p:txBody>
      </p:sp>
      <p:sp>
        <p:nvSpPr>
          <p:cNvPr id="26" name="矩形 25">
            <a:extLst>
              <a:ext uri="{FF2B5EF4-FFF2-40B4-BE49-F238E27FC236}">
                <a16:creationId xmlns:a16="http://schemas.microsoft.com/office/drawing/2014/main" id="{63E0C815-B33B-6DCB-F80E-E40B81B881B6}"/>
              </a:ext>
            </a:extLst>
          </p:cNvPr>
          <p:cNvSpPr/>
          <p:nvPr/>
        </p:nvSpPr>
        <p:spPr>
          <a:xfrm>
            <a:off x="8340390" y="1477254"/>
            <a:ext cx="2708609" cy="106679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2">
                    <a:lumMod val="10000"/>
                  </a:schemeClr>
                </a:solidFill>
              </a:rPr>
              <a:t>预览图片</a:t>
            </a:r>
          </a:p>
        </p:txBody>
      </p:sp>
      <p:sp>
        <p:nvSpPr>
          <p:cNvPr id="27" name="矩形 26">
            <a:extLst>
              <a:ext uri="{FF2B5EF4-FFF2-40B4-BE49-F238E27FC236}">
                <a16:creationId xmlns:a16="http://schemas.microsoft.com/office/drawing/2014/main" id="{2F153546-390B-8DEE-30A0-BB5C8223A876}"/>
              </a:ext>
            </a:extLst>
          </p:cNvPr>
          <p:cNvSpPr/>
          <p:nvPr/>
        </p:nvSpPr>
        <p:spPr>
          <a:xfrm>
            <a:off x="8339108" y="2643634"/>
            <a:ext cx="2708608" cy="38099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2">
                    <a:lumMod val="10000"/>
                  </a:schemeClr>
                </a:solidFill>
              </a:rPr>
              <a:t>文字</a:t>
            </a:r>
          </a:p>
        </p:txBody>
      </p:sp>
      <p:sp>
        <p:nvSpPr>
          <p:cNvPr id="28" name="文本框 27">
            <a:extLst>
              <a:ext uri="{FF2B5EF4-FFF2-40B4-BE49-F238E27FC236}">
                <a16:creationId xmlns:a16="http://schemas.microsoft.com/office/drawing/2014/main" id="{8E39E83A-4CD7-0652-E669-A4BD9B24FA5D}"/>
              </a:ext>
            </a:extLst>
          </p:cNvPr>
          <p:cNvSpPr txBox="1"/>
          <p:nvPr/>
        </p:nvSpPr>
        <p:spPr>
          <a:xfrm>
            <a:off x="8058532" y="530568"/>
            <a:ext cx="1107996" cy="369332"/>
          </a:xfrm>
          <a:prstGeom prst="rect">
            <a:avLst/>
          </a:prstGeom>
          <a:noFill/>
        </p:spPr>
        <p:txBody>
          <a:bodyPr wrap="none" rtlCol="0">
            <a:spAutoFit/>
          </a:bodyPr>
          <a:lstStyle/>
          <a:p>
            <a:r>
              <a:rPr lang="zh-CN" altLang="en-US" dirty="0"/>
              <a:t>社区推荐</a:t>
            </a:r>
          </a:p>
        </p:txBody>
      </p:sp>
      <p:sp>
        <p:nvSpPr>
          <p:cNvPr id="29" name="椭圆 28">
            <a:extLst>
              <a:ext uri="{FF2B5EF4-FFF2-40B4-BE49-F238E27FC236}">
                <a16:creationId xmlns:a16="http://schemas.microsoft.com/office/drawing/2014/main" id="{59D27E70-D0AE-31D0-75D7-BA67BB1BDF40}"/>
              </a:ext>
            </a:extLst>
          </p:cNvPr>
          <p:cNvSpPr/>
          <p:nvPr/>
        </p:nvSpPr>
        <p:spPr>
          <a:xfrm>
            <a:off x="8303373" y="1068940"/>
            <a:ext cx="333793" cy="32227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椭圆 29">
            <a:extLst>
              <a:ext uri="{FF2B5EF4-FFF2-40B4-BE49-F238E27FC236}">
                <a16:creationId xmlns:a16="http://schemas.microsoft.com/office/drawing/2014/main" id="{EB11E8E3-EF67-3069-F194-702652BBFC79}"/>
              </a:ext>
            </a:extLst>
          </p:cNvPr>
          <p:cNvSpPr/>
          <p:nvPr/>
        </p:nvSpPr>
        <p:spPr>
          <a:xfrm>
            <a:off x="8303373" y="3224177"/>
            <a:ext cx="333793" cy="32227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4751550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2667000" y="-2667000"/>
            <a:ext cx="6858000" cy="12192000"/>
          </a:xfrm>
          <a:prstGeom prst="rect">
            <a:avLst/>
          </a:prstGeom>
        </p:spPr>
      </p:pic>
      <p:cxnSp>
        <p:nvCxnSpPr>
          <p:cNvPr id="3" name="Connector 3"/>
          <p:cNvCxnSpPr/>
          <p:nvPr/>
        </p:nvCxnSpPr>
        <p:spPr>
          <a:xfrm>
            <a:off x="856527" y="0"/>
            <a:ext cx="0" cy="6858000"/>
          </a:xfrm>
          <a:prstGeom prst="line">
            <a:avLst/>
          </a:prstGeom>
          <a:ln w="76200">
            <a:solidFill>
              <a:srgbClr val="FFFFFF">
                <a:alpha val="100000"/>
              </a:srgbClr>
            </a:solidFill>
            <a:prstDash val="solid"/>
            <a:headEnd type="none"/>
            <a:tailEnd type="none"/>
          </a:ln>
        </p:spPr>
      </p:cxnSp>
      <p:sp>
        <p:nvSpPr>
          <p:cNvPr id="4" name="AutoShape 4"/>
          <p:cNvSpPr/>
          <p:nvPr/>
        </p:nvSpPr>
        <p:spPr>
          <a:xfrm rot="20980462">
            <a:off x="2767919" y="2566825"/>
            <a:ext cx="7292050" cy="2314937"/>
          </a:xfrm>
          <a:prstGeom prst="parallelogram">
            <a:avLst>
              <a:gd name="adj" fmla="val 25000"/>
            </a:avLst>
          </a:prstGeom>
          <a:noFill/>
          <a:ln w="76200">
            <a:solidFill>
              <a:schemeClr val="dk1">
                <a:alpha val="100000"/>
              </a:schemeClr>
            </a:solidFill>
            <a:prstDash val="solid"/>
          </a:ln>
        </p:spPr>
      </p:sp>
      <p:sp>
        <p:nvSpPr>
          <p:cNvPr id="5" name="AutoShape 5"/>
          <p:cNvSpPr/>
          <p:nvPr/>
        </p:nvSpPr>
        <p:spPr>
          <a:xfrm rot="20980462">
            <a:off x="2265160" y="2196640"/>
            <a:ext cx="7292050" cy="2314937"/>
          </a:xfrm>
          <a:prstGeom prst="parallelogram">
            <a:avLst>
              <a:gd name="adj" fmla="val 25000"/>
            </a:avLst>
          </a:prstGeom>
          <a:solidFill>
            <a:srgbClr val="FFFFFF">
              <a:alpha val="100000"/>
            </a:srgbClr>
          </a:solidFill>
          <a:ln w="76200">
            <a:solidFill>
              <a:schemeClr val="dk1">
                <a:alpha val="100000"/>
              </a:schemeClr>
            </a:solidFill>
            <a:prstDash val="solid"/>
          </a:ln>
        </p:spPr>
      </p:sp>
      <p:sp>
        <p:nvSpPr>
          <p:cNvPr id="6" name="AutoShape 6"/>
          <p:cNvSpPr/>
          <p:nvPr/>
        </p:nvSpPr>
        <p:spPr>
          <a:xfrm rot="20980462">
            <a:off x="2969565" y="2347494"/>
            <a:ext cx="619246" cy="619246"/>
          </a:xfrm>
          <a:prstGeom prst="ellipse">
            <a:avLst/>
          </a:prstGeom>
          <a:solidFill>
            <a:srgbClr val="FFFFFF">
              <a:alpha val="100000"/>
            </a:srgbClr>
          </a:solidFill>
          <a:ln w="76200">
            <a:solidFill>
              <a:schemeClr val="dk1">
                <a:alpha val="100000"/>
              </a:schemeClr>
            </a:solidFill>
            <a:prstDash val="solid"/>
          </a:ln>
        </p:spPr>
      </p:sp>
      <p:sp>
        <p:nvSpPr>
          <p:cNvPr id="7" name="AutoShape 7"/>
          <p:cNvSpPr/>
          <p:nvPr/>
        </p:nvSpPr>
        <p:spPr>
          <a:xfrm rot="20980462">
            <a:off x="3827404" y="2191202"/>
            <a:ext cx="619246" cy="619246"/>
          </a:xfrm>
          <a:prstGeom prst="ellipse">
            <a:avLst/>
          </a:prstGeom>
          <a:solidFill>
            <a:srgbClr val="0025FF">
              <a:alpha val="100000"/>
            </a:srgbClr>
          </a:solidFill>
          <a:ln w="76200">
            <a:solidFill>
              <a:schemeClr val="dk1">
                <a:alpha val="100000"/>
              </a:schemeClr>
            </a:solidFill>
            <a:prstDash val="solid"/>
          </a:ln>
        </p:spPr>
      </p:sp>
      <p:sp>
        <p:nvSpPr>
          <p:cNvPr id="8" name="TextBox 8"/>
          <p:cNvSpPr txBox="1"/>
          <p:nvPr/>
        </p:nvSpPr>
        <p:spPr>
          <a:xfrm rot="20980462">
            <a:off x="4254972" y="2730883"/>
            <a:ext cx="4168718" cy="1200329"/>
          </a:xfrm>
          <a:prstGeom prst="rect">
            <a:avLst/>
          </a:prstGeom>
          <a:noFill/>
          <a:ln/>
        </p:spPr>
        <p:txBody>
          <a:bodyPr vert="horz" wrap="square" lIns="91440" tIns="45720" rIns="91440" bIns="45720" rtlCol="0" anchor="t" anchorCtr="0">
            <a:normAutofit/>
          </a:bodyPr>
          <a:lstStyle/>
          <a:p>
            <a:pPr algn="l">
              <a:lnSpc>
                <a:spcPct val="100000"/>
              </a:lnSpc>
            </a:pPr>
            <a:r>
              <a:rPr lang="en-US" sz="6825" i="1">
                <a:solidFill>
                  <a:schemeClr val="dk1">
                    <a:alpha val="100000"/>
                  </a:schemeClr>
                </a:solidFill>
                <a:effectLst>
                  <a:outerShdw blurRad="38100" dist="38100" dir="2700000">
                    <a:srgbClr val="000000">
                      <a:alpha val="43136"/>
                    </a:srgbClr>
                  </a:outerShdw>
                </a:effectLst>
                <a:latin typeface="优设标题黑"/>
                <a:ea typeface="优设标题黑"/>
                <a:cs typeface="优设标题黑"/>
              </a:rPr>
              <a:t>产品架构</a:t>
            </a:r>
          </a:p>
        </p:txBody>
      </p:sp>
      <p:sp>
        <p:nvSpPr>
          <p:cNvPr id="9" name="TextBox 9"/>
          <p:cNvSpPr txBox="1"/>
          <p:nvPr/>
        </p:nvSpPr>
        <p:spPr>
          <a:xfrm rot="20980462">
            <a:off x="2929846" y="3162995"/>
            <a:ext cx="1479343" cy="1323439"/>
          </a:xfrm>
          <a:prstGeom prst="rect">
            <a:avLst/>
          </a:prstGeom>
          <a:noFill/>
          <a:ln/>
        </p:spPr>
        <p:txBody>
          <a:bodyPr vert="horz" wrap="square" lIns="91440" tIns="45720" rIns="91440" bIns="45720" rtlCol="0" anchor="t" anchorCtr="0">
            <a:normAutofit/>
          </a:bodyPr>
          <a:lstStyle/>
          <a:p>
            <a:pPr algn="l">
              <a:lnSpc>
                <a:spcPct val="80000"/>
              </a:lnSpc>
            </a:pPr>
            <a:r>
              <a:rPr lang="en-US" sz="8000" b="1" i="1" dirty="0">
                <a:solidFill>
                  <a:schemeClr val="dk1">
                    <a:alpha val="100000"/>
                  </a:schemeClr>
                </a:solidFill>
                <a:effectLst>
                  <a:outerShdw blurRad="38100" dist="38100" dir="2700000">
                    <a:srgbClr val="000000">
                      <a:alpha val="43136"/>
                    </a:srgbClr>
                  </a:outerShdw>
                </a:effectLst>
                <a:latin typeface="微软雅黑"/>
                <a:ea typeface="微软雅黑"/>
                <a:cs typeface="微软雅黑"/>
              </a:rPr>
              <a:t>04</a:t>
            </a:r>
          </a:p>
        </p:txBody>
      </p:sp>
      <p:sp>
        <p:nvSpPr>
          <p:cNvPr id="10" name="AutoShape 10"/>
          <p:cNvSpPr/>
          <p:nvPr/>
        </p:nvSpPr>
        <p:spPr>
          <a:xfrm>
            <a:off x="10170289" y="1034488"/>
            <a:ext cx="856526" cy="856526"/>
          </a:xfrm>
          <a:prstGeom prst="ellipse">
            <a:avLst/>
          </a:prstGeom>
          <a:solidFill>
            <a:srgbClr val="FFFFFF">
              <a:alpha val="100000"/>
            </a:srgbClr>
          </a:solidFill>
          <a:ln w="38100">
            <a:solidFill>
              <a:schemeClr val="dk1">
                <a:alpha val="100000"/>
              </a:schemeClr>
            </a:solidFill>
            <a:prstDash val="solid"/>
          </a:ln>
        </p:spPr>
      </p:sp>
      <p:sp>
        <p:nvSpPr>
          <p:cNvPr id="11" name="AutoShape 11"/>
          <p:cNvSpPr/>
          <p:nvPr/>
        </p:nvSpPr>
        <p:spPr>
          <a:xfrm>
            <a:off x="267510" y="445795"/>
            <a:ext cx="321508" cy="321508"/>
          </a:xfrm>
          <a:prstGeom prst="ellipse">
            <a:avLst/>
          </a:prstGeom>
          <a:solidFill>
            <a:srgbClr val="FFFFFF">
              <a:alpha val="100000"/>
            </a:srgbClr>
          </a:solidFill>
          <a:ln w="38100">
            <a:solidFill>
              <a:schemeClr val="dk1">
                <a:alpha val="100000"/>
              </a:schemeClr>
            </a:solidFill>
            <a:prstDash val="solid"/>
          </a:ln>
        </p:spPr>
      </p:sp>
      <p:sp>
        <p:nvSpPr>
          <p:cNvPr id="12" name="AutoShape 12"/>
          <p:cNvSpPr/>
          <p:nvPr/>
        </p:nvSpPr>
        <p:spPr>
          <a:xfrm>
            <a:off x="10702368" y="1000581"/>
            <a:ext cx="321508" cy="321508"/>
          </a:xfrm>
          <a:prstGeom prst="ellipse">
            <a:avLst/>
          </a:prstGeom>
          <a:solidFill>
            <a:srgbClr val="FFFFFF">
              <a:alpha val="100000"/>
            </a:srgbClr>
          </a:solidFill>
          <a:ln w="38100">
            <a:solidFill>
              <a:schemeClr val="dk1">
                <a:alpha val="100000"/>
              </a:schemeClr>
            </a:solidFill>
            <a:prstDash val="solid"/>
          </a:ln>
        </p:spPr>
      </p:sp>
      <p:pic>
        <p:nvPicPr>
          <p:cNvPr id="13" name="Picture 13"/>
          <p:cNvPicPr>
            <a:picLocks noChangeAspect="1"/>
          </p:cNvPicPr>
          <p:nvPr/>
        </p:nvPicPr>
        <p:blipFill>
          <a:blip r:embed="rId3"/>
          <a:srcRect/>
          <a:stretch>
            <a:fillRect/>
          </a:stretch>
        </p:blipFill>
        <p:spPr>
          <a:xfrm>
            <a:off x="7870925" y="1615449"/>
            <a:ext cx="3598683" cy="4354712"/>
          </a:xfrm>
          <a:prstGeom prst="rect">
            <a:avLst/>
          </a:prstGeom>
        </p:spPr>
      </p:pic>
      <p:sp>
        <p:nvSpPr>
          <p:cNvPr id="14" name="AutoShape 14"/>
          <p:cNvSpPr/>
          <p:nvPr/>
        </p:nvSpPr>
        <p:spPr>
          <a:xfrm>
            <a:off x="267510" y="6090697"/>
            <a:ext cx="321508" cy="321508"/>
          </a:xfrm>
          <a:prstGeom prst="ellipse">
            <a:avLst/>
          </a:prstGeom>
          <a:solidFill>
            <a:srgbClr val="FFFFFF">
              <a:alpha val="100000"/>
            </a:srgbClr>
          </a:solidFill>
          <a:ln w="38100">
            <a:solidFill>
              <a:schemeClr val="dk1">
                <a:alpha val="100000"/>
              </a:schemeClr>
            </a:solidFill>
            <a:prstDash val="solid"/>
          </a:ln>
        </p:spPr>
      </p:sp>
      <p:sp>
        <p:nvSpPr>
          <p:cNvPr id="15" name="AutoShape 15"/>
          <p:cNvSpPr/>
          <p:nvPr/>
        </p:nvSpPr>
        <p:spPr>
          <a:xfrm>
            <a:off x="267510" y="3204235"/>
            <a:ext cx="321508" cy="321508"/>
          </a:xfrm>
          <a:prstGeom prst="ellipse">
            <a:avLst/>
          </a:prstGeom>
          <a:solidFill>
            <a:srgbClr val="FFFFFF">
              <a:alpha val="100000"/>
            </a:srgbClr>
          </a:solidFill>
          <a:ln w="38100">
            <a:solidFill>
              <a:schemeClr val="dk1">
                <a:alpha val="100000"/>
              </a:schemeClr>
            </a:solidFill>
            <a:prstDash val="solid"/>
          </a:ln>
        </p:spPr>
      </p:sp>
      <p:sp>
        <p:nvSpPr>
          <p:cNvPr id="16" name="AutoShape 16"/>
          <p:cNvSpPr/>
          <p:nvPr/>
        </p:nvSpPr>
        <p:spPr>
          <a:xfrm>
            <a:off x="8873568" y="4824846"/>
            <a:ext cx="321508" cy="321508"/>
          </a:xfrm>
          <a:prstGeom prst="ellipse">
            <a:avLst/>
          </a:prstGeom>
          <a:solidFill>
            <a:srgbClr val="FFFFFF">
              <a:alpha val="100000"/>
            </a:srgbClr>
          </a:solidFill>
          <a:ln w="38100">
            <a:solidFill>
              <a:schemeClr val="dk1">
                <a:alpha val="100000"/>
              </a:schemeClr>
            </a:solidFill>
            <a:prstDash val="solid"/>
          </a:ln>
        </p:spPr>
      </p:sp>
      <p:sp>
        <p:nvSpPr>
          <p:cNvPr id="17" name="Freeform 17"/>
          <p:cNvSpPr/>
          <p:nvPr/>
        </p:nvSpPr>
        <p:spPr>
          <a:xfrm>
            <a:off x="2113801" y="1112960"/>
            <a:ext cx="1423686" cy="636607"/>
          </a:xfrm>
          <a:custGeom>
            <a:avLst/>
            <a:gdLst/>
            <a:ahLst/>
            <a:cxnLst/>
            <a:rect l="l" t="t" r="r" b="b"/>
            <a:pathLst>
              <a:path h="955966">
                <a:moveTo>
                  <a:pt x="0" y="0"/>
                </a:moveTo>
                <a:cubicBezTo>
                  <a:pt x="294189" y="48228"/>
                  <a:pt x="588379" y="96456"/>
                  <a:pt x="717630" y="254643"/>
                </a:cubicBezTo>
                <a:cubicBezTo>
                  <a:pt x="846881" y="412830"/>
                  <a:pt x="657828" y="891251"/>
                  <a:pt x="775504" y="949124"/>
                </a:cubicBezTo>
                <a:cubicBezTo>
                  <a:pt x="893180" y="1006997"/>
                  <a:pt x="1342663" y="680977"/>
                  <a:pt x="1423686" y="601883"/>
                </a:cubicBezTo>
              </a:path>
            </a:pathLst>
          </a:custGeom>
          <a:noFill/>
          <a:ln w="57150">
            <a:solidFill>
              <a:schemeClr val="dk1">
                <a:alpha val="100000"/>
              </a:schemeClr>
            </a:solidFill>
            <a:prstDash val="solid"/>
          </a:ln>
        </p:spPr>
      </p:sp>
      <p:sp>
        <p:nvSpPr>
          <p:cNvPr id="18" name="AutoShape 18"/>
          <p:cNvSpPr/>
          <p:nvPr/>
        </p:nvSpPr>
        <p:spPr>
          <a:xfrm>
            <a:off x="5792661" y="1112960"/>
            <a:ext cx="370433" cy="370433"/>
          </a:xfrm>
          <a:prstGeom prst="diamond">
            <a:avLst/>
          </a:prstGeom>
          <a:solidFill>
            <a:srgbClr val="FFFFFF">
              <a:alpha val="100000"/>
            </a:srgbClr>
          </a:solidFill>
          <a:ln w="38100">
            <a:solidFill>
              <a:schemeClr val="dk1">
                <a:alpha val="100000"/>
              </a:schemeClr>
            </a:solidFill>
            <a:prstDash val="solid"/>
          </a:ln>
        </p:spPr>
      </p:sp>
      <p:sp>
        <p:nvSpPr>
          <p:cNvPr id="19" name="AutoShape 19"/>
          <p:cNvSpPr/>
          <p:nvPr/>
        </p:nvSpPr>
        <p:spPr>
          <a:xfrm>
            <a:off x="5059996" y="5513803"/>
            <a:ext cx="370433" cy="370433"/>
          </a:xfrm>
          <a:prstGeom prst="diamond">
            <a:avLst/>
          </a:prstGeom>
          <a:solidFill>
            <a:srgbClr val="FFFFFF">
              <a:alpha val="100000"/>
            </a:srgbClr>
          </a:solidFill>
          <a:ln w="38100">
            <a:solidFill>
              <a:schemeClr val="dk1">
                <a:alpha val="100000"/>
              </a:schemeClr>
            </a:solidFill>
            <a:prstDash val="solid"/>
          </a:ln>
        </p:spPr>
      </p:sp>
      <p:sp>
        <p:nvSpPr>
          <p:cNvPr id="20" name="Freeform 20"/>
          <p:cNvSpPr/>
          <p:nvPr/>
        </p:nvSpPr>
        <p:spPr>
          <a:xfrm rot="6097358">
            <a:off x="7299174" y="5325433"/>
            <a:ext cx="1423686" cy="636607"/>
          </a:xfrm>
          <a:custGeom>
            <a:avLst/>
            <a:gdLst/>
            <a:ahLst/>
            <a:cxnLst/>
            <a:rect l="l" t="t" r="r" b="b"/>
            <a:pathLst>
              <a:path h="955966">
                <a:moveTo>
                  <a:pt x="0" y="0"/>
                </a:moveTo>
                <a:cubicBezTo>
                  <a:pt x="294189" y="48228"/>
                  <a:pt x="588379" y="96456"/>
                  <a:pt x="717630" y="254643"/>
                </a:cubicBezTo>
                <a:cubicBezTo>
                  <a:pt x="846881" y="412830"/>
                  <a:pt x="657828" y="891251"/>
                  <a:pt x="775504" y="949124"/>
                </a:cubicBezTo>
                <a:cubicBezTo>
                  <a:pt x="893180" y="1006997"/>
                  <a:pt x="1342663" y="680977"/>
                  <a:pt x="1423686" y="601883"/>
                </a:cubicBezTo>
              </a:path>
            </a:pathLst>
          </a:custGeom>
          <a:noFill/>
          <a:ln w="57150">
            <a:solidFill>
              <a:schemeClr val="dk1">
                <a:alpha val="100000"/>
              </a:schemeClr>
            </a:solidFill>
            <a:prstDash val="solid"/>
          </a:ln>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2670406" y="-2667000"/>
            <a:ext cx="6858000" cy="12192000"/>
          </a:xfrm>
          <a:prstGeom prst="rect">
            <a:avLst/>
          </a:prstGeom>
        </p:spPr>
      </p:pic>
      <p:cxnSp>
        <p:nvCxnSpPr>
          <p:cNvPr id="3" name="Connector 3"/>
          <p:cNvCxnSpPr/>
          <p:nvPr/>
        </p:nvCxnSpPr>
        <p:spPr>
          <a:xfrm>
            <a:off x="917487" y="0"/>
            <a:ext cx="0" cy="6858000"/>
          </a:xfrm>
          <a:prstGeom prst="line">
            <a:avLst/>
          </a:prstGeom>
          <a:ln w="76200">
            <a:solidFill>
              <a:srgbClr val="FFFFFF">
                <a:alpha val="100000"/>
              </a:srgbClr>
            </a:solidFill>
            <a:prstDash val="solid"/>
            <a:headEnd type="none"/>
            <a:tailEnd type="none"/>
          </a:ln>
        </p:spPr>
      </p:cxnSp>
      <p:pic>
        <p:nvPicPr>
          <p:cNvPr id="4" name="Picture 4"/>
          <p:cNvPicPr>
            <a:picLocks noChangeAspect="1"/>
          </p:cNvPicPr>
          <p:nvPr/>
        </p:nvPicPr>
        <p:blipFill>
          <a:blip r:embed="rId3"/>
          <a:srcRect/>
          <a:stretch>
            <a:fillRect/>
          </a:stretch>
        </p:blipFill>
        <p:spPr>
          <a:xfrm rot="16200000">
            <a:off x="-1298256" y="2813973"/>
            <a:ext cx="4574266" cy="1230054"/>
          </a:xfrm>
          <a:prstGeom prst="rect">
            <a:avLst/>
          </a:prstGeom>
        </p:spPr>
      </p:pic>
      <p:grpSp>
        <p:nvGrpSpPr>
          <p:cNvPr id="5" name="Group 5"/>
          <p:cNvGrpSpPr/>
          <p:nvPr/>
        </p:nvGrpSpPr>
        <p:grpSpPr>
          <a:xfrm>
            <a:off x="5698613" y="3019988"/>
            <a:ext cx="5508580" cy="1117013"/>
            <a:chOff x="5698613" y="3019988"/>
            <a:chExt cx="5508580" cy="1117013"/>
          </a:xfrm>
        </p:grpSpPr>
        <p:sp>
          <p:nvSpPr>
            <p:cNvPr id="6" name="TextBox 6"/>
            <p:cNvSpPr txBox="1"/>
            <p:nvPr/>
          </p:nvSpPr>
          <p:spPr>
            <a:xfrm>
              <a:off x="5698613" y="3019988"/>
              <a:ext cx="4306342" cy="379596"/>
            </a:xfrm>
            <a:prstGeom prst="rect">
              <a:avLst/>
            </a:prstGeom>
            <a:ln/>
          </p:spPr>
          <p:txBody>
            <a:bodyPr vert="horz" wrap="square" lIns="114300" tIns="57150" rIns="114300" bIns="57150" rtlCol="0" anchor="t" anchorCtr="0">
              <a:normAutofit lnSpcReduction="10000"/>
            </a:bodyPr>
            <a:lstStyle/>
            <a:p>
              <a:pPr>
                <a:lnSpc>
                  <a:spcPct val="77000"/>
                </a:lnSpc>
              </a:pPr>
              <a:r>
                <a:rPr lang="en-US" sz="2250" b="1">
                  <a:solidFill>
                    <a:schemeClr val="accent1">
                      <a:alpha val="100000"/>
                    </a:schemeClr>
                  </a:solidFill>
                  <a:latin typeface="Microsoft Yahei"/>
                  <a:ea typeface="Microsoft Yahei"/>
                  <a:cs typeface="Microsoft Yahei"/>
                </a:rPr>
                <a:t>交互设计</a:t>
              </a:r>
            </a:p>
          </p:txBody>
        </p:sp>
        <p:sp>
          <p:nvSpPr>
            <p:cNvPr id="7" name="TextBox 7"/>
            <p:cNvSpPr txBox="1"/>
            <p:nvPr/>
          </p:nvSpPr>
          <p:spPr>
            <a:xfrm>
              <a:off x="5698613" y="3468172"/>
              <a:ext cx="5508580" cy="668829"/>
            </a:xfrm>
            <a:prstGeom prst="rect">
              <a:avLst/>
            </a:prstGeom>
            <a:ln/>
          </p:spPr>
          <p:txBody>
            <a:bodyPr vert="horz" wrap="square" lIns="114300" tIns="57150" rIns="114300" bIns="57150" rtlCol="0" anchor="t" anchorCtr="0">
              <a:normAutofit/>
            </a:bodyPr>
            <a:lstStyle/>
            <a:p>
              <a:pPr>
                <a:lnSpc>
                  <a:spcPct val="120000"/>
                </a:lnSpc>
              </a:pPr>
              <a:r>
                <a:rPr lang="en-US" sz="1425" b="1" dirty="0" err="1">
                  <a:solidFill>
                    <a:schemeClr val="dk1">
                      <a:alpha val="100000"/>
                    </a:schemeClr>
                  </a:solidFill>
                  <a:latin typeface="Microsoft Yahei"/>
                  <a:ea typeface="Microsoft Yahei"/>
                  <a:cs typeface="Microsoft Yahei"/>
                </a:rPr>
                <a:t>采用微信小程序提供的交互方式，如点击、滑动、长按等，实现用户与小程序之间的流畅交互</a:t>
              </a:r>
              <a:r>
                <a:rPr lang="en-US" sz="1425" b="1" dirty="0">
                  <a:solidFill>
                    <a:schemeClr val="dk1">
                      <a:alpha val="100000"/>
                    </a:schemeClr>
                  </a:solidFill>
                  <a:latin typeface="Microsoft Yahei"/>
                  <a:ea typeface="Microsoft Yahei"/>
                  <a:cs typeface="Microsoft Yahei"/>
                </a:rPr>
                <a:t>。</a:t>
              </a:r>
            </a:p>
          </p:txBody>
        </p:sp>
      </p:grpSp>
      <p:grpSp>
        <p:nvGrpSpPr>
          <p:cNvPr id="8" name="Group 8"/>
          <p:cNvGrpSpPr/>
          <p:nvPr/>
        </p:nvGrpSpPr>
        <p:grpSpPr>
          <a:xfrm>
            <a:off x="5698613" y="4594142"/>
            <a:ext cx="5508580" cy="1117013"/>
            <a:chOff x="5698613" y="4594142"/>
            <a:chExt cx="5508580" cy="1117013"/>
          </a:xfrm>
        </p:grpSpPr>
        <p:sp>
          <p:nvSpPr>
            <p:cNvPr id="9" name="TextBox 9"/>
            <p:cNvSpPr txBox="1"/>
            <p:nvPr/>
          </p:nvSpPr>
          <p:spPr>
            <a:xfrm>
              <a:off x="5698613" y="4594142"/>
              <a:ext cx="4306342" cy="379596"/>
            </a:xfrm>
            <a:prstGeom prst="rect">
              <a:avLst/>
            </a:prstGeom>
            <a:ln/>
          </p:spPr>
          <p:txBody>
            <a:bodyPr vert="horz" wrap="square" lIns="114300" tIns="57150" rIns="114300" bIns="57150" rtlCol="0" anchor="t" anchorCtr="0">
              <a:normAutofit lnSpcReduction="10000"/>
            </a:bodyPr>
            <a:lstStyle/>
            <a:p>
              <a:pPr>
                <a:lnSpc>
                  <a:spcPct val="77000"/>
                </a:lnSpc>
              </a:pPr>
              <a:r>
                <a:rPr lang="en-US" sz="2250" b="1">
                  <a:solidFill>
                    <a:schemeClr val="accent1">
                      <a:alpha val="100000"/>
                    </a:schemeClr>
                  </a:solidFill>
                  <a:latin typeface="Microsoft Yahei"/>
                  <a:ea typeface="Microsoft Yahei"/>
                  <a:cs typeface="Microsoft Yahei"/>
                </a:rPr>
                <a:t>功能实现</a:t>
              </a:r>
            </a:p>
          </p:txBody>
        </p:sp>
        <p:sp>
          <p:nvSpPr>
            <p:cNvPr id="10" name="TextBox 10"/>
            <p:cNvSpPr txBox="1"/>
            <p:nvPr/>
          </p:nvSpPr>
          <p:spPr>
            <a:xfrm>
              <a:off x="5698613" y="5042326"/>
              <a:ext cx="5508580" cy="668829"/>
            </a:xfrm>
            <a:prstGeom prst="rect">
              <a:avLst/>
            </a:prstGeom>
            <a:ln/>
          </p:spPr>
          <p:txBody>
            <a:bodyPr vert="horz" wrap="square" lIns="114300" tIns="57150" rIns="114300" bIns="57150" rtlCol="0" anchor="t" anchorCtr="0">
              <a:normAutofit/>
            </a:bodyPr>
            <a:lstStyle/>
            <a:p>
              <a:pPr>
                <a:lnSpc>
                  <a:spcPct val="120000"/>
                </a:lnSpc>
              </a:pPr>
              <a:r>
                <a:rPr lang="en-US" sz="1425" b="1" dirty="0" err="1">
                  <a:solidFill>
                    <a:schemeClr val="dk1">
                      <a:alpha val="100000"/>
                    </a:schemeClr>
                  </a:solidFill>
                  <a:latin typeface="Microsoft Yahei"/>
                  <a:ea typeface="Microsoft Yahei"/>
                  <a:cs typeface="Microsoft Yahei"/>
                </a:rPr>
                <a:t>利用微信小程序提供的开发接口和组件，实现用户注册与登录、内容发布与浏览、互动与社交等功能</a:t>
              </a:r>
              <a:r>
                <a:rPr lang="en-US" sz="1425" b="1" dirty="0">
                  <a:solidFill>
                    <a:schemeClr val="dk1">
                      <a:alpha val="100000"/>
                    </a:schemeClr>
                  </a:solidFill>
                  <a:latin typeface="Microsoft Yahei"/>
                  <a:ea typeface="Microsoft Yahei"/>
                  <a:cs typeface="Microsoft Yahei"/>
                </a:rPr>
                <a:t>。</a:t>
              </a:r>
            </a:p>
          </p:txBody>
        </p:sp>
      </p:grpSp>
      <p:sp>
        <p:nvSpPr>
          <p:cNvPr id="11" name="AutoShape 11"/>
          <p:cNvSpPr/>
          <p:nvPr/>
        </p:nvSpPr>
        <p:spPr>
          <a:xfrm>
            <a:off x="4577378" y="4679677"/>
            <a:ext cx="771749" cy="771749"/>
          </a:xfrm>
          <a:prstGeom prst="ellipse">
            <a:avLst/>
          </a:prstGeom>
          <a:solidFill>
            <a:schemeClr val="accent2">
              <a:alpha val="100000"/>
            </a:schemeClr>
          </a:solidFill>
          <a:ln/>
        </p:spPr>
      </p:sp>
      <p:grpSp>
        <p:nvGrpSpPr>
          <p:cNvPr id="12" name="Group 12"/>
          <p:cNvGrpSpPr/>
          <p:nvPr/>
        </p:nvGrpSpPr>
        <p:grpSpPr>
          <a:xfrm>
            <a:off x="5698613" y="1449658"/>
            <a:ext cx="5416996" cy="1117013"/>
            <a:chOff x="5698613" y="1449658"/>
            <a:chExt cx="5416996" cy="1117013"/>
          </a:xfrm>
        </p:grpSpPr>
        <p:sp>
          <p:nvSpPr>
            <p:cNvPr id="13" name="TextBox 13"/>
            <p:cNvSpPr txBox="1"/>
            <p:nvPr/>
          </p:nvSpPr>
          <p:spPr>
            <a:xfrm>
              <a:off x="5698613" y="1449658"/>
              <a:ext cx="4306342" cy="379596"/>
            </a:xfrm>
            <a:prstGeom prst="rect">
              <a:avLst/>
            </a:prstGeom>
            <a:ln/>
          </p:spPr>
          <p:txBody>
            <a:bodyPr vert="horz" wrap="square" lIns="114300" tIns="57150" rIns="114300" bIns="57150" rtlCol="0" anchor="t" anchorCtr="0">
              <a:normAutofit lnSpcReduction="10000"/>
            </a:bodyPr>
            <a:lstStyle/>
            <a:p>
              <a:pPr>
                <a:lnSpc>
                  <a:spcPct val="77000"/>
                </a:lnSpc>
              </a:pPr>
              <a:r>
                <a:rPr lang="en-US" sz="2250" b="1">
                  <a:solidFill>
                    <a:schemeClr val="accent1">
                      <a:alpha val="100000"/>
                    </a:schemeClr>
                  </a:solidFill>
                  <a:latin typeface="Microsoft Yahei"/>
                  <a:ea typeface="Microsoft Yahei"/>
                  <a:cs typeface="Microsoft Yahei"/>
                </a:rPr>
                <a:t>界面设计</a:t>
              </a:r>
            </a:p>
          </p:txBody>
        </p:sp>
        <p:sp>
          <p:nvSpPr>
            <p:cNvPr id="14" name="TextBox 14"/>
            <p:cNvSpPr txBox="1"/>
            <p:nvPr/>
          </p:nvSpPr>
          <p:spPr>
            <a:xfrm>
              <a:off x="5698613" y="1897842"/>
              <a:ext cx="5416996" cy="668829"/>
            </a:xfrm>
            <a:prstGeom prst="rect">
              <a:avLst/>
            </a:prstGeom>
            <a:ln/>
          </p:spPr>
          <p:txBody>
            <a:bodyPr vert="horz" wrap="square" lIns="114300" tIns="57150" rIns="114300" bIns="57150" rtlCol="0" anchor="t" anchorCtr="0">
              <a:normAutofit/>
            </a:bodyPr>
            <a:lstStyle/>
            <a:p>
              <a:pPr>
                <a:lnSpc>
                  <a:spcPct val="120000"/>
                </a:lnSpc>
              </a:pPr>
              <a:r>
                <a:rPr lang="en-US" sz="1425" b="1" dirty="0" err="1">
                  <a:solidFill>
                    <a:schemeClr val="dk1">
                      <a:alpha val="100000"/>
                    </a:schemeClr>
                  </a:solidFill>
                  <a:latin typeface="Microsoft Yahei"/>
                  <a:ea typeface="Microsoft Yahei"/>
                  <a:cs typeface="Microsoft Yahei"/>
                </a:rPr>
                <a:t>采用微信小程序的界面设计风格，以简洁、清晰、可爱的风格为主，符合二次元文化的特点</a:t>
              </a:r>
              <a:r>
                <a:rPr lang="en-US" sz="1425" b="1" dirty="0">
                  <a:solidFill>
                    <a:schemeClr val="dk1">
                      <a:alpha val="100000"/>
                    </a:schemeClr>
                  </a:solidFill>
                  <a:latin typeface="Microsoft Yahei"/>
                  <a:ea typeface="Microsoft Yahei"/>
                  <a:cs typeface="Microsoft Yahei"/>
                </a:rPr>
                <a:t>。</a:t>
              </a:r>
            </a:p>
          </p:txBody>
        </p:sp>
      </p:grpSp>
      <p:sp>
        <p:nvSpPr>
          <p:cNvPr id="15" name="AutoShape 15"/>
          <p:cNvSpPr/>
          <p:nvPr/>
        </p:nvSpPr>
        <p:spPr>
          <a:xfrm>
            <a:off x="4577378" y="3117136"/>
            <a:ext cx="771749" cy="771749"/>
          </a:xfrm>
          <a:prstGeom prst="ellipse">
            <a:avLst/>
          </a:prstGeom>
          <a:solidFill>
            <a:schemeClr val="accent1">
              <a:alpha val="100000"/>
            </a:schemeClr>
          </a:solidFill>
          <a:ln/>
        </p:spPr>
      </p:sp>
      <p:sp>
        <p:nvSpPr>
          <p:cNvPr id="16" name="AutoShape 16"/>
          <p:cNvSpPr/>
          <p:nvPr/>
        </p:nvSpPr>
        <p:spPr>
          <a:xfrm>
            <a:off x="4577378" y="1534940"/>
            <a:ext cx="771749" cy="771749"/>
          </a:xfrm>
          <a:prstGeom prst="ellipse">
            <a:avLst/>
          </a:prstGeom>
          <a:solidFill>
            <a:schemeClr val="accent2">
              <a:alpha val="100000"/>
            </a:schemeClr>
          </a:solidFill>
          <a:ln/>
        </p:spPr>
      </p:sp>
      <p:sp>
        <p:nvSpPr>
          <p:cNvPr id="17" name="Freeform 17"/>
          <p:cNvSpPr/>
          <p:nvPr/>
        </p:nvSpPr>
        <p:spPr>
          <a:xfrm>
            <a:off x="4776261" y="3320653"/>
            <a:ext cx="373065" cy="373065"/>
          </a:xfrm>
          <a:custGeom>
            <a:avLst/>
            <a:gdLst/>
            <a:ahLst/>
            <a:cxnLst/>
            <a:rect l="l" t="t" r="r" b="b"/>
            <a:pathLst>
              <a:path w="304800" h="304800">
                <a:moveTo>
                  <a:pt x="288693" y="85468"/>
                </a:moveTo>
                <a:lnTo>
                  <a:pt x="193700" y="180461"/>
                </a:lnTo>
                <a:lnTo>
                  <a:pt x="301971" y="180461"/>
                </a:lnTo>
                <a:cubicBezTo>
                  <a:pt x="303686" y="171298"/>
                  <a:pt x="304800" y="162001"/>
                  <a:pt x="304800" y="152400"/>
                </a:cubicBezTo>
                <a:cubicBezTo>
                  <a:pt x="304800" y="128273"/>
                  <a:pt x="298694" y="105747"/>
                  <a:pt x="288693" y="85468"/>
                </a:cubicBezTo>
                <a:close/>
                <a:moveTo>
                  <a:pt x="200549" y="145161"/>
                </a:moveTo>
                <a:lnTo>
                  <a:pt x="278682" y="67066"/>
                </a:lnTo>
                <a:cubicBezTo>
                  <a:pt x="260080" y="39643"/>
                  <a:pt x="232543" y="19241"/>
                  <a:pt x="200549" y="8525"/>
                </a:cubicBezTo>
                <a:lnTo>
                  <a:pt x="200549" y="145161"/>
                </a:lnTo>
                <a:close/>
                <a:moveTo>
                  <a:pt x="159525" y="200549"/>
                </a:moveTo>
                <a:lnTo>
                  <a:pt x="237677" y="278721"/>
                </a:lnTo>
                <a:cubicBezTo>
                  <a:pt x="265138" y="260156"/>
                  <a:pt x="285560" y="232581"/>
                  <a:pt x="296275" y="200549"/>
                </a:cubicBezTo>
                <a:lnTo>
                  <a:pt x="159525" y="200549"/>
                </a:lnTo>
                <a:close/>
                <a:moveTo>
                  <a:pt x="180432" y="111862"/>
                </a:moveTo>
                <a:lnTo>
                  <a:pt x="180432" y="2829"/>
                </a:lnTo>
                <a:cubicBezTo>
                  <a:pt x="171317" y="1133"/>
                  <a:pt x="162001" y="0"/>
                  <a:pt x="152400" y="0"/>
                </a:cubicBezTo>
                <a:cubicBezTo>
                  <a:pt x="128064" y="0"/>
                  <a:pt x="105366" y="6229"/>
                  <a:pt x="84963" y="16393"/>
                </a:cubicBezTo>
                <a:lnTo>
                  <a:pt x="180432" y="111862"/>
                </a:lnTo>
                <a:close/>
                <a:moveTo>
                  <a:pt x="124368" y="193853"/>
                </a:moveTo>
                <a:lnTo>
                  <a:pt x="124368" y="301981"/>
                </a:lnTo>
                <a:cubicBezTo>
                  <a:pt x="133483" y="303686"/>
                  <a:pt x="142799" y="304800"/>
                  <a:pt x="152400" y="304800"/>
                </a:cubicBezTo>
                <a:cubicBezTo>
                  <a:pt x="176508" y="304800"/>
                  <a:pt x="198987" y="298694"/>
                  <a:pt x="219266" y="288722"/>
                </a:cubicBezTo>
                <a:lnTo>
                  <a:pt x="124368" y="193853"/>
                </a:lnTo>
                <a:close/>
                <a:moveTo>
                  <a:pt x="104232" y="159763"/>
                </a:moveTo>
                <a:lnTo>
                  <a:pt x="26194" y="237792"/>
                </a:lnTo>
                <a:cubicBezTo>
                  <a:pt x="44758" y="265176"/>
                  <a:pt x="72276" y="285569"/>
                  <a:pt x="104232" y="296285"/>
                </a:cubicBezTo>
                <a:lnTo>
                  <a:pt x="104232" y="159763"/>
                </a:lnTo>
                <a:close/>
                <a:moveTo>
                  <a:pt x="2829" y="124368"/>
                </a:moveTo>
                <a:cubicBezTo>
                  <a:pt x="1133" y="133483"/>
                  <a:pt x="0" y="142799"/>
                  <a:pt x="0" y="152400"/>
                </a:cubicBezTo>
                <a:cubicBezTo>
                  <a:pt x="0" y="176584"/>
                  <a:pt x="6144" y="199130"/>
                  <a:pt x="16145" y="219408"/>
                </a:cubicBezTo>
                <a:lnTo>
                  <a:pt x="111195" y="124358"/>
                </a:lnTo>
                <a:lnTo>
                  <a:pt x="2829" y="124358"/>
                </a:lnTo>
                <a:close/>
                <a:moveTo>
                  <a:pt x="66637" y="26489"/>
                </a:moveTo>
                <a:cubicBezTo>
                  <a:pt x="39443" y="45053"/>
                  <a:pt x="19183" y="72428"/>
                  <a:pt x="8525" y="104232"/>
                </a:cubicBezTo>
                <a:lnTo>
                  <a:pt x="144389" y="104232"/>
                </a:lnTo>
                <a:lnTo>
                  <a:pt x="66637" y="26489"/>
                </a:lnTo>
                <a:close/>
              </a:path>
            </a:pathLst>
          </a:custGeom>
          <a:solidFill>
            <a:srgbClr val="FFFFFF">
              <a:alpha val="100000"/>
            </a:srgbClr>
          </a:solidFill>
          <a:ln/>
        </p:spPr>
      </p:sp>
      <p:sp>
        <p:nvSpPr>
          <p:cNvPr id="18" name="Freeform 18"/>
          <p:cNvSpPr/>
          <p:nvPr/>
        </p:nvSpPr>
        <p:spPr>
          <a:xfrm>
            <a:off x="4776261" y="1710221"/>
            <a:ext cx="373065" cy="373065"/>
          </a:xfrm>
          <a:custGeom>
            <a:avLst/>
            <a:gdLst/>
            <a:ahLst/>
            <a:cxnLst/>
            <a:rect l="l" t="t" r="r" b="b"/>
            <a:pathLst>
              <a:path w="304800" h="304800">
                <a:moveTo>
                  <a:pt x="0" y="91440"/>
                </a:moveTo>
                <a:lnTo>
                  <a:pt x="152400" y="0"/>
                </a:lnTo>
                <a:lnTo>
                  <a:pt x="304800" y="91440"/>
                </a:lnTo>
                <a:lnTo>
                  <a:pt x="304800" y="121920"/>
                </a:lnTo>
                <a:lnTo>
                  <a:pt x="0" y="121920"/>
                </a:lnTo>
                <a:lnTo>
                  <a:pt x="0" y="91440"/>
                </a:lnTo>
                <a:close/>
                <a:moveTo>
                  <a:pt x="0" y="274320"/>
                </a:moveTo>
                <a:lnTo>
                  <a:pt x="304800" y="274320"/>
                </a:lnTo>
                <a:lnTo>
                  <a:pt x="304800" y="304800"/>
                </a:lnTo>
                <a:lnTo>
                  <a:pt x="0" y="304800"/>
                </a:lnTo>
                <a:lnTo>
                  <a:pt x="0" y="274320"/>
                </a:lnTo>
                <a:close/>
                <a:moveTo>
                  <a:pt x="30480" y="243840"/>
                </a:moveTo>
                <a:lnTo>
                  <a:pt x="274320" y="243840"/>
                </a:lnTo>
                <a:lnTo>
                  <a:pt x="274320" y="274320"/>
                </a:lnTo>
                <a:lnTo>
                  <a:pt x="30480" y="274320"/>
                </a:lnTo>
                <a:lnTo>
                  <a:pt x="30480" y="243840"/>
                </a:lnTo>
                <a:close/>
                <a:moveTo>
                  <a:pt x="30480" y="121920"/>
                </a:moveTo>
                <a:lnTo>
                  <a:pt x="91440" y="121920"/>
                </a:lnTo>
                <a:lnTo>
                  <a:pt x="91440" y="243840"/>
                </a:lnTo>
                <a:lnTo>
                  <a:pt x="30480" y="243840"/>
                </a:lnTo>
                <a:lnTo>
                  <a:pt x="30480" y="121920"/>
                </a:lnTo>
                <a:close/>
                <a:moveTo>
                  <a:pt x="121920" y="121920"/>
                </a:moveTo>
                <a:lnTo>
                  <a:pt x="182880" y="121920"/>
                </a:lnTo>
                <a:lnTo>
                  <a:pt x="182880" y="243840"/>
                </a:lnTo>
                <a:lnTo>
                  <a:pt x="121920" y="243840"/>
                </a:lnTo>
                <a:lnTo>
                  <a:pt x="121920" y="121920"/>
                </a:lnTo>
                <a:close/>
                <a:moveTo>
                  <a:pt x="213360" y="121920"/>
                </a:moveTo>
                <a:lnTo>
                  <a:pt x="274320" y="121920"/>
                </a:lnTo>
                <a:lnTo>
                  <a:pt x="274320" y="243840"/>
                </a:lnTo>
                <a:lnTo>
                  <a:pt x="213360" y="243840"/>
                </a:lnTo>
                <a:lnTo>
                  <a:pt x="213360" y="121920"/>
                </a:lnTo>
                <a:close/>
              </a:path>
            </a:pathLst>
          </a:custGeom>
          <a:solidFill>
            <a:srgbClr val="FFFFFF">
              <a:alpha val="100000"/>
            </a:srgbClr>
          </a:solidFill>
          <a:ln/>
        </p:spPr>
      </p:sp>
      <p:sp>
        <p:nvSpPr>
          <p:cNvPr id="19" name="Freeform 19"/>
          <p:cNvSpPr/>
          <p:nvPr/>
        </p:nvSpPr>
        <p:spPr>
          <a:xfrm>
            <a:off x="4787874" y="4885326"/>
            <a:ext cx="360452" cy="360452"/>
          </a:xfrm>
          <a:custGeom>
            <a:avLst/>
            <a:gdLst/>
            <a:ahLst/>
            <a:cxnLst/>
            <a:rect l="l" t="t" r="r" b="b"/>
            <a:pathLst>
              <a:path w="304800" h="304800">
                <a:moveTo>
                  <a:pt x="209550" y="0"/>
                </a:moveTo>
                <a:cubicBezTo>
                  <a:pt x="156943" y="0"/>
                  <a:pt x="114300" y="42643"/>
                  <a:pt x="114300" y="95250"/>
                </a:cubicBezTo>
                <a:cubicBezTo>
                  <a:pt x="114300" y="101213"/>
                  <a:pt x="114852" y="107042"/>
                  <a:pt x="115900" y="112700"/>
                </a:cubicBezTo>
                <a:lnTo>
                  <a:pt x="0" y="228600"/>
                </a:lnTo>
                <a:lnTo>
                  <a:pt x="0" y="285750"/>
                </a:lnTo>
                <a:cubicBezTo>
                  <a:pt x="0" y="296275"/>
                  <a:pt x="8525" y="304800"/>
                  <a:pt x="19050" y="304800"/>
                </a:cubicBezTo>
                <a:lnTo>
                  <a:pt x="38100" y="304800"/>
                </a:lnTo>
                <a:lnTo>
                  <a:pt x="38100" y="285750"/>
                </a:lnTo>
                <a:lnTo>
                  <a:pt x="76200" y="285750"/>
                </a:lnTo>
                <a:lnTo>
                  <a:pt x="76200" y="247650"/>
                </a:lnTo>
                <a:lnTo>
                  <a:pt x="114300" y="247650"/>
                </a:lnTo>
                <a:lnTo>
                  <a:pt x="114300" y="209550"/>
                </a:lnTo>
                <a:lnTo>
                  <a:pt x="152400" y="209550"/>
                </a:lnTo>
                <a:lnTo>
                  <a:pt x="177117" y="184833"/>
                </a:lnTo>
                <a:cubicBezTo>
                  <a:pt x="187242" y="188500"/>
                  <a:pt x="198158" y="190500"/>
                  <a:pt x="209550" y="190500"/>
                </a:cubicBezTo>
                <a:cubicBezTo>
                  <a:pt x="262157" y="190500"/>
                  <a:pt x="304800" y="147857"/>
                  <a:pt x="304800" y="95250"/>
                </a:cubicBezTo>
                <a:cubicBezTo>
                  <a:pt x="304800" y="42643"/>
                  <a:pt x="262157" y="0"/>
                  <a:pt x="209550" y="0"/>
                </a:cubicBezTo>
                <a:close/>
                <a:moveTo>
                  <a:pt x="238087" y="95288"/>
                </a:moveTo>
                <a:cubicBezTo>
                  <a:pt x="222304" y="95288"/>
                  <a:pt x="209512" y="82496"/>
                  <a:pt x="209512" y="66713"/>
                </a:cubicBezTo>
                <a:cubicBezTo>
                  <a:pt x="209512" y="50930"/>
                  <a:pt x="222304" y="38138"/>
                  <a:pt x="238087" y="38138"/>
                </a:cubicBezTo>
                <a:cubicBezTo>
                  <a:pt x="253870" y="38138"/>
                  <a:pt x="266662" y="50930"/>
                  <a:pt x="266662" y="66713"/>
                </a:cubicBezTo>
                <a:cubicBezTo>
                  <a:pt x="266662" y="82496"/>
                  <a:pt x="253870" y="95288"/>
                  <a:pt x="238087" y="95288"/>
                </a:cubicBezTo>
                <a:close/>
              </a:path>
            </a:pathLst>
          </a:custGeom>
          <a:solidFill>
            <a:srgbClr val="FFFFFF">
              <a:alpha val="100000"/>
            </a:srgbClr>
          </a:solidFill>
          <a:ln/>
        </p:spPr>
      </p:sp>
      <p:pic>
        <p:nvPicPr>
          <p:cNvPr id="20" name="Picture 20"/>
          <p:cNvPicPr>
            <a:picLocks noChangeAspect="1"/>
          </p:cNvPicPr>
          <p:nvPr/>
        </p:nvPicPr>
        <p:blipFill>
          <a:blip r:embed="rId4">
            <a:alphaModFix/>
          </a:blip>
          <a:srcRect l="16197" r="16197"/>
          <a:stretch>
            <a:fillRect/>
          </a:stretch>
        </p:blipFill>
        <p:spPr>
          <a:xfrm>
            <a:off x="610988" y="1794415"/>
            <a:ext cx="3545956" cy="3496708"/>
          </a:xfrm>
          <a:prstGeom prst="rect">
            <a:avLst/>
          </a:prstGeom>
        </p:spPr>
      </p:pic>
      <p:sp>
        <p:nvSpPr>
          <p:cNvPr id="21" name="TextBox 21"/>
          <p:cNvSpPr txBox="1"/>
          <p:nvPr/>
        </p:nvSpPr>
        <p:spPr>
          <a:xfrm>
            <a:off x="1094842" y="93878"/>
            <a:ext cx="10001250" cy="914400"/>
          </a:xfrm>
          <a:prstGeom prst="rect">
            <a:avLst/>
          </a:prstGeom>
          <a:ln/>
        </p:spPr>
        <p:txBody>
          <a:bodyPr vert="horz" wrap="square" lIns="123825" tIns="123825" rIns="57150" bIns="123825" rtlCol="0" anchor="t" anchorCtr="0">
            <a:normAutofit/>
          </a:bodyPr>
          <a:lstStyle/>
          <a:p>
            <a:pPr>
              <a:lnSpc>
                <a:spcPct val="140000"/>
              </a:lnSpc>
            </a:pPr>
            <a:r>
              <a:rPr lang="en-US" sz="3000" b="1">
                <a:solidFill>
                  <a:schemeClr val="accent1">
                    <a:alpha val="100000"/>
                  </a:schemeClr>
                </a:solidFill>
                <a:latin typeface="Microsoft Yahei"/>
                <a:ea typeface="Microsoft Yahei"/>
                <a:cs typeface="Microsoft Yahei"/>
              </a:rPr>
              <a:t>前端架构</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2667000" y="-2667000"/>
            <a:ext cx="6858000" cy="12192000"/>
          </a:xfrm>
          <a:prstGeom prst="rect">
            <a:avLst/>
          </a:prstGeom>
        </p:spPr>
      </p:pic>
      <p:sp>
        <p:nvSpPr>
          <p:cNvPr id="3" name="AutoShape 3"/>
          <p:cNvSpPr/>
          <p:nvPr/>
        </p:nvSpPr>
        <p:spPr>
          <a:xfrm>
            <a:off x="267510" y="445795"/>
            <a:ext cx="321508" cy="321508"/>
          </a:xfrm>
          <a:prstGeom prst="ellipse">
            <a:avLst/>
          </a:prstGeom>
          <a:solidFill>
            <a:srgbClr val="FFFFFF">
              <a:alpha val="100000"/>
            </a:srgbClr>
          </a:solidFill>
          <a:ln w="38100">
            <a:solidFill>
              <a:schemeClr val="dk1">
                <a:alpha val="100000"/>
              </a:schemeClr>
            </a:solidFill>
            <a:prstDash val="solid"/>
          </a:ln>
        </p:spPr>
      </p:sp>
      <p:sp>
        <p:nvSpPr>
          <p:cNvPr id="4" name="AutoShape 4"/>
          <p:cNvSpPr/>
          <p:nvPr/>
        </p:nvSpPr>
        <p:spPr>
          <a:xfrm>
            <a:off x="267510" y="6090697"/>
            <a:ext cx="321508" cy="321508"/>
          </a:xfrm>
          <a:prstGeom prst="ellipse">
            <a:avLst/>
          </a:prstGeom>
          <a:solidFill>
            <a:srgbClr val="FFFFFF">
              <a:alpha val="100000"/>
            </a:srgbClr>
          </a:solidFill>
          <a:ln w="38100">
            <a:solidFill>
              <a:schemeClr val="dk1">
                <a:alpha val="100000"/>
              </a:schemeClr>
            </a:solidFill>
            <a:prstDash val="solid"/>
          </a:ln>
        </p:spPr>
      </p:sp>
      <p:sp>
        <p:nvSpPr>
          <p:cNvPr id="5" name="AutoShape 5"/>
          <p:cNvSpPr/>
          <p:nvPr/>
        </p:nvSpPr>
        <p:spPr>
          <a:xfrm>
            <a:off x="267510" y="3204235"/>
            <a:ext cx="321508" cy="321508"/>
          </a:xfrm>
          <a:prstGeom prst="ellipse">
            <a:avLst/>
          </a:prstGeom>
          <a:solidFill>
            <a:srgbClr val="FFFFFF">
              <a:alpha val="100000"/>
            </a:srgbClr>
          </a:solidFill>
          <a:ln w="38100">
            <a:solidFill>
              <a:schemeClr val="dk1">
                <a:alpha val="100000"/>
              </a:schemeClr>
            </a:solidFill>
            <a:prstDash val="solid"/>
          </a:ln>
        </p:spPr>
      </p:sp>
      <p:sp>
        <p:nvSpPr>
          <p:cNvPr id="6" name="Freeform 6"/>
          <p:cNvSpPr/>
          <p:nvPr/>
        </p:nvSpPr>
        <p:spPr>
          <a:xfrm>
            <a:off x="1458935" y="851749"/>
            <a:ext cx="4907665" cy="4907665"/>
          </a:xfrm>
          <a:custGeom>
            <a:avLst/>
            <a:gdLst/>
            <a:ahLst/>
            <a:cxnLst/>
            <a:rect l="l" t="t" r="r" b="b"/>
            <a:pathLst>
              <a:path w="274320000" h="274320000">
                <a:moveTo>
                  <a:pt x="145567400" y="55143400"/>
                </a:moveTo>
                <a:lnTo>
                  <a:pt x="187833000" y="0"/>
                </a:lnTo>
                <a:lnTo>
                  <a:pt x="184467500" y="73367900"/>
                </a:lnTo>
                <a:lnTo>
                  <a:pt x="228688900" y="40284400"/>
                </a:lnTo>
                <a:lnTo>
                  <a:pt x="208026000" y="82956400"/>
                </a:lnTo>
                <a:lnTo>
                  <a:pt x="274320000" y="84391500"/>
                </a:lnTo>
                <a:lnTo>
                  <a:pt x="215709500" y="119405400"/>
                </a:lnTo>
                <a:lnTo>
                  <a:pt x="232029000" y="143383000"/>
                </a:lnTo>
                <a:lnTo>
                  <a:pt x="208026000" y="156337000"/>
                </a:lnTo>
                <a:lnTo>
                  <a:pt x="239737900" y="198526400"/>
                </a:lnTo>
                <a:lnTo>
                  <a:pt x="185928000" y="182245000"/>
                </a:lnTo>
                <a:lnTo>
                  <a:pt x="189763400" y="220599000"/>
                </a:lnTo>
                <a:lnTo>
                  <a:pt x="154686000" y="202374500"/>
                </a:lnTo>
                <a:lnTo>
                  <a:pt x="147472400" y="239293400"/>
                </a:lnTo>
                <a:lnTo>
                  <a:pt x="125374400" y="220599000"/>
                </a:lnTo>
                <a:lnTo>
                  <a:pt x="110490000" y="250342400"/>
                </a:lnTo>
                <a:lnTo>
                  <a:pt x="95592900" y="230187500"/>
                </a:lnTo>
                <a:lnTo>
                  <a:pt x="62445900" y="274320000"/>
                </a:lnTo>
                <a:lnTo>
                  <a:pt x="61023500" y="231648000"/>
                </a:lnTo>
                <a:lnTo>
                  <a:pt x="16319500" y="226377500"/>
                </a:lnTo>
                <a:lnTo>
                  <a:pt x="42291000" y="195199000"/>
                </a:lnTo>
                <a:lnTo>
                  <a:pt x="0" y="163537900"/>
                </a:lnTo>
                <a:lnTo>
                  <a:pt x="49974500" y="147218400"/>
                </a:lnTo>
                <a:lnTo>
                  <a:pt x="14884400" y="105029000"/>
                </a:lnTo>
                <a:lnTo>
                  <a:pt x="68224400" y="99275900"/>
                </a:lnTo>
                <a:lnTo>
                  <a:pt x="57175400" y="46037500"/>
                </a:lnTo>
                <a:lnTo>
                  <a:pt x="108585000" y="81051400"/>
                </a:lnTo>
                <a:lnTo>
                  <a:pt x="123469400" y="23964900"/>
                </a:lnTo>
                <a:close/>
              </a:path>
            </a:pathLst>
          </a:custGeom>
          <a:noFill/>
          <a:ln w="76200">
            <a:solidFill>
              <a:schemeClr val="dk1">
                <a:alpha val="100000"/>
              </a:schemeClr>
            </a:solidFill>
            <a:prstDash val="solid"/>
          </a:ln>
        </p:spPr>
      </p:sp>
      <p:sp>
        <p:nvSpPr>
          <p:cNvPr id="7" name="Freeform 7"/>
          <p:cNvSpPr/>
          <p:nvPr/>
        </p:nvSpPr>
        <p:spPr>
          <a:xfrm>
            <a:off x="1755063" y="1133426"/>
            <a:ext cx="4784634" cy="4784634"/>
          </a:xfrm>
          <a:custGeom>
            <a:avLst/>
            <a:gdLst/>
            <a:ahLst/>
            <a:cxnLst/>
            <a:rect l="l" t="t" r="r" b="b"/>
            <a:pathLst>
              <a:path w="274320000" h="274320000">
                <a:moveTo>
                  <a:pt x="145567400" y="55143400"/>
                </a:moveTo>
                <a:lnTo>
                  <a:pt x="187833000" y="0"/>
                </a:lnTo>
                <a:lnTo>
                  <a:pt x="184467500" y="73367900"/>
                </a:lnTo>
                <a:lnTo>
                  <a:pt x="228688900" y="40284400"/>
                </a:lnTo>
                <a:lnTo>
                  <a:pt x="208026000" y="82956400"/>
                </a:lnTo>
                <a:lnTo>
                  <a:pt x="274320000" y="84391500"/>
                </a:lnTo>
                <a:lnTo>
                  <a:pt x="215709500" y="119405400"/>
                </a:lnTo>
                <a:lnTo>
                  <a:pt x="232029000" y="143383000"/>
                </a:lnTo>
                <a:lnTo>
                  <a:pt x="208026000" y="156337000"/>
                </a:lnTo>
                <a:lnTo>
                  <a:pt x="239737900" y="198526400"/>
                </a:lnTo>
                <a:lnTo>
                  <a:pt x="185928000" y="182245000"/>
                </a:lnTo>
                <a:lnTo>
                  <a:pt x="189763400" y="220599000"/>
                </a:lnTo>
                <a:lnTo>
                  <a:pt x="154686000" y="202374500"/>
                </a:lnTo>
                <a:lnTo>
                  <a:pt x="147472400" y="239293400"/>
                </a:lnTo>
                <a:lnTo>
                  <a:pt x="125374400" y="220599000"/>
                </a:lnTo>
                <a:lnTo>
                  <a:pt x="110490000" y="250342400"/>
                </a:lnTo>
                <a:lnTo>
                  <a:pt x="95592900" y="230187500"/>
                </a:lnTo>
                <a:lnTo>
                  <a:pt x="62445900" y="274320000"/>
                </a:lnTo>
                <a:lnTo>
                  <a:pt x="61023500" y="231648000"/>
                </a:lnTo>
                <a:lnTo>
                  <a:pt x="16319500" y="226377500"/>
                </a:lnTo>
                <a:lnTo>
                  <a:pt x="42291000" y="195199000"/>
                </a:lnTo>
                <a:lnTo>
                  <a:pt x="0" y="163537900"/>
                </a:lnTo>
                <a:lnTo>
                  <a:pt x="49974500" y="147218400"/>
                </a:lnTo>
                <a:lnTo>
                  <a:pt x="14884400" y="105029000"/>
                </a:lnTo>
                <a:lnTo>
                  <a:pt x="68224400" y="99275900"/>
                </a:lnTo>
                <a:lnTo>
                  <a:pt x="57175400" y="46037500"/>
                </a:lnTo>
                <a:lnTo>
                  <a:pt x="108585000" y="81051400"/>
                </a:lnTo>
                <a:lnTo>
                  <a:pt x="123469400" y="23964900"/>
                </a:lnTo>
                <a:close/>
              </a:path>
            </a:pathLst>
          </a:custGeom>
          <a:solidFill>
            <a:srgbClr val="FFFFFF">
              <a:alpha val="100000"/>
            </a:srgbClr>
          </a:solidFill>
          <a:ln w="76200">
            <a:solidFill>
              <a:schemeClr val="dk1">
                <a:alpha val="100000"/>
              </a:schemeClr>
            </a:solidFill>
            <a:prstDash val="solid"/>
          </a:ln>
        </p:spPr>
      </p:sp>
      <p:sp>
        <p:nvSpPr>
          <p:cNvPr id="8" name="TextBox 8"/>
          <p:cNvSpPr txBox="1"/>
          <p:nvPr/>
        </p:nvSpPr>
        <p:spPr>
          <a:xfrm>
            <a:off x="3628871" y="2131489"/>
            <a:ext cx="1724628" cy="1569660"/>
          </a:xfrm>
          <a:prstGeom prst="rect">
            <a:avLst/>
          </a:prstGeom>
          <a:noFill/>
          <a:ln/>
        </p:spPr>
        <p:txBody>
          <a:bodyPr vert="horz" wrap="square" lIns="91440" tIns="45720" rIns="91440" bIns="45720" rtlCol="0" anchor="t" anchorCtr="0">
            <a:spAutoFit/>
          </a:bodyPr>
          <a:lstStyle/>
          <a:p>
            <a:pPr algn="l">
              <a:lnSpc>
                <a:spcPct val="80000"/>
              </a:lnSpc>
            </a:pPr>
            <a:r>
              <a:rPr lang="en-US" sz="9600">
                <a:solidFill>
                  <a:schemeClr val="dk1">
                    <a:alpha val="100000"/>
                  </a:schemeClr>
                </a:solidFill>
                <a:effectLst>
                  <a:outerShdw blurRad="38100" dist="38100" dir="2700000">
                    <a:srgbClr val="000000">
                      <a:alpha val="43136"/>
                    </a:srgbClr>
                  </a:outerShdw>
                </a:effectLst>
                <a:latin typeface="优设标题黑"/>
                <a:ea typeface="优设标题黑"/>
                <a:cs typeface="优设标题黑"/>
              </a:rPr>
              <a:t>目</a:t>
            </a:r>
          </a:p>
        </p:txBody>
      </p:sp>
      <p:sp>
        <p:nvSpPr>
          <p:cNvPr id="9" name="TextBox 9"/>
          <p:cNvSpPr txBox="1"/>
          <p:nvPr/>
        </p:nvSpPr>
        <p:spPr>
          <a:xfrm>
            <a:off x="3050453" y="3282155"/>
            <a:ext cx="1724628" cy="1569660"/>
          </a:xfrm>
          <a:prstGeom prst="rect">
            <a:avLst/>
          </a:prstGeom>
          <a:noFill/>
          <a:ln/>
        </p:spPr>
        <p:txBody>
          <a:bodyPr vert="horz" wrap="square" lIns="91440" tIns="45720" rIns="91440" bIns="45720" rtlCol="0" anchor="t" anchorCtr="0">
            <a:spAutoFit/>
          </a:bodyPr>
          <a:lstStyle/>
          <a:p>
            <a:pPr algn="l">
              <a:lnSpc>
                <a:spcPct val="80000"/>
              </a:lnSpc>
            </a:pPr>
            <a:r>
              <a:rPr lang="en-US" sz="9600">
                <a:solidFill>
                  <a:schemeClr val="dk1">
                    <a:alpha val="100000"/>
                  </a:schemeClr>
                </a:solidFill>
                <a:effectLst>
                  <a:outerShdw blurRad="38100" dist="38100" dir="2700000">
                    <a:srgbClr val="000000">
                      <a:alpha val="43136"/>
                    </a:srgbClr>
                  </a:outerShdw>
                </a:effectLst>
                <a:latin typeface="优设标题黑"/>
                <a:ea typeface="优设标题黑"/>
                <a:cs typeface="优设标题黑"/>
              </a:rPr>
              <a:t>录</a:t>
            </a:r>
          </a:p>
        </p:txBody>
      </p:sp>
      <p:pic>
        <p:nvPicPr>
          <p:cNvPr id="10" name="Picture 10"/>
          <p:cNvPicPr>
            <a:picLocks noChangeAspect="1"/>
          </p:cNvPicPr>
          <p:nvPr/>
        </p:nvPicPr>
        <p:blipFill>
          <a:blip r:embed="rId3"/>
          <a:srcRect/>
          <a:stretch>
            <a:fillRect/>
          </a:stretch>
        </p:blipFill>
        <p:spPr>
          <a:xfrm>
            <a:off x="3695023" y="3867479"/>
            <a:ext cx="3780550" cy="2324135"/>
          </a:xfrm>
          <a:prstGeom prst="rect">
            <a:avLst/>
          </a:prstGeom>
        </p:spPr>
      </p:pic>
      <p:sp>
        <p:nvSpPr>
          <p:cNvPr id="11" name="AutoShape 11"/>
          <p:cNvSpPr/>
          <p:nvPr/>
        </p:nvSpPr>
        <p:spPr>
          <a:xfrm rot="20980462">
            <a:off x="7743776" y="1716639"/>
            <a:ext cx="619246" cy="619246"/>
          </a:xfrm>
          <a:prstGeom prst="ellipse">
            <a:avLst/>
          </a:prstGeom>
          <a:solidFill>
            <a:srgbClr val="0025FF">
              <a:alpha val="100000"/>
            </a:srgbClr>
          </a:solidFill>
          <a:ln w="76200">
            <a:solidFill>
              <a:schemeClr val="dk1">
                <a:alpha val="100000"/>
              </a:schemeClr>
            </a:solidFill>
            <a:prstDash val="solid"/>
          </a:ln>
        </p:spPr>
      </p:sp>
      <p:sp>
        <p:nvSpPr>
          <p:cNvPr id="12" name="TextBox 12"/>
          <p:cNvSpPr txBox="1"/>
          <p:nvPr/>
        </p:nvSpPr>
        <p:spPr>
          <a:xfrm rot="20980462">
            <a:off x="7848211" y="1692777"/>
            <a:ext cx="492886" cy="646331"/>
          </a:xfrm>
          <a:prstGeom prst="rect">
            <a:avLst/>
          </a:prstGeom>
          <a:noFill/>
          <a:ln/>
        </p:spPr>
        <p:txBody>
          <a:bodyPr vert="horz" wrap="square" lIns="91440" tIns="45720" rIns="91440" bIns="45720" rtlCol="0" anchor="t" anchorCtr="0">
            <a:spAutoFit/>
          </a:bodyPr>
          <a:lstStyle/>
          <a:p>
            <a:pPr algn="l">
              <a:lnSpc>
                <a:spcPct val="80000"/>
              </a:lnSpc>
            </a:pPr>
            <a:r>
              <a:rPr lang="en-US" sz="3600" b="1">
                <a:solidFill>
                  <a:schemeClr val="lt1">
                    <a:alpha val="100000"/>
                  </a:schemeClr>
                </a:solidFill>
                <a:effectLst>
                  <a:outerShdw blurRad="38100" dist="38100" dir="2700000">
                    <a:srgbClr val="000000">
                      <a:alpha val="43136"/>
                    </a:srgbClr>
                  </a:outerShdw>
                </a:effectLst>
                <a:latin typeface="微软雅黑"/>
                <a:ea typeface="微软雅黑"/>
                <a:cs typeface="微软雅黑"/>
              </a:rPr>
              <a:t>1</a:t>
            </a:r>
          </a:p>
        </p:txBody>
      </p:sp>
      <p:sp>
        <p:nvSpPr>
          <p:cNvPr id="13" name="AutoShape 13"/>
          <p:cNvSpPr/>
          <p:nvPr/>
        </p:nvSpPr>
        <p:spPr>
          <a:xfrm>
            <a:off x="8695415" y="1723236"/>
            <a:ext cx="2832820" cy="663519"/>
          </a:xfrm>
          <a:prstGeom prst="parallelogram">
            <a:avLst>
              <a:gd name="adj" fmla="val 25000"/>
            </a:avLst>
          </a:prstGeom>
          <a:solidFill>
            <a:srgbClr val="FFFFFF">
              <a:alpha val="100000"/>
            </a:srgbClr>
          </a:solidFill>
          <a:ln w="76200">
            <a:solidFill>
              <a:schemeClr val="dk1">
                <a:alpha val="100000"/>
              </a:schemeClr>
            </a:solidFill>
            <a:prstDash val="solid"/>
          </a:ln>
        </p:spPr>
      </p:sp>
      <p:sp>
        <p:nvSpPr>
          <p:cNvPr id="14" name="TextBox 14"/>
          <p:cNvSpPr txBox="1"/>
          <p:nvPr/>
        </p:nvSpPr>
        <p:spPr>
          <a:xfrm>
            <a:off x="8851461" y="1723554"/>
            <a:ext cx="2287905" cy="558165"/>
          </a:xfrm>
          <a:prstGeom prst="rect">
            <a:avLst/>
          </a:prstGeom>
          <a:noFill/>
          <a:ln/>
        </p:spPr>
        <p:txBody>
          <a:bodyPr vert="horz" wrap="square" lIns="91440" tIns="45720" rIns="91440" bIns="45720" rtlCol="0" anchor="t" anchorCtr="0">
            <a:spAutoFit/>
          </a:bodyPr>
          <a:lstStyle/>
          <a:p>
            <a:pPr algn="dist">
              <a:lnSpc>
                <a:spcPct val="100000"/>
              </a:lnSpc>
            </a:pPr>
            <a:r>
              <a:rPr lang="en-US" sz="2925" b="1" i="1" dirty="0" err="1">
                <a:solidFill>
                  <a:schemeClr val="dk1">
                    <a:alpha val="100000"/>
                  </a:schemeClr>
                </a:solidFill>
                <a:effectLst>
                  <a:outerShdw blurRad="38100" dist="38100" dir="2700000">
                    <a:srgbClr val="000000">
                      <a:alpha val="43136"/>
                    </a:srgbClr>
                  </a:outerShdw>
                </a:effectLst>
                <a:latin typeface="微软雅黑"/>
                <a:ea typeface="微软雅黑"/>
                <a:cs typeface="微软雅黑"/>
              </a:rPr>
              <a:t>项目概述</a:t>
            </a:r>
            <a:endParaRPr lang="en-US" sz="2925" b="1" i="1" dirty="0">
              <a:solidFill>
                <a:schemeClr val="dk1">
                  <a:alpha val="100000"/>
                </a:schemeClr>
              </a:solidFill>
              <a:effectLst>
                <a:outerShdw blurRad="38100" dist="38100" dir="2700000">
                  <a:srgbClr val="000000">
                    <a:alpha val="43136"/>
                  </a:srgbClr>
                </a:outerShdw>
              </a:effectLst>
              <a:latin typeface="微软雅黑"/>
              <a:ea typeface="微软雅黑"/>
              <a:cs typeface="微软雅黑"/>
            </a:endParaRPr>
          </a:p>
        </p:txBody>
      </p:sp>
      <p:sp>
        <p:nvSpPr>
          <p:cNvPr id="15" name="AutoShape 15"/>
          <p:cNvSpPr/>
          <p:nvPr/>
        </p:nvSpPr>
        <p:spPr>
          <a:xfrm rot="20980462">
            <a:off x="7570044" y="2837310"/>
            <a:ext cx="619246" cy="619246"/>
          </a:xfrm>
          <a:prstGeom prst="ellipse">
            <a:avLst/>
          </a:prstGeom>
          <a:solidFill>
            <a:srgbClr val="0025FF">
              <a:alpha val="100000"/>
            </a:srgbClr>
          </a:solidFill>
          <a:ln w="76200">
            <a:solidFill>
              <a:schemeClr val="dk1">
                <a:alpha val="100000"/>
              </a:schemeClr>
            </a:solidFill>
            <a:prstDash val="solid"/>
          </a:ln>
        </p:spPr>
      </p:sp>
      <p:sp>
        <p:nvSpPr>
          <p:cNvPr id="16" name="TextBox 16"/>
          <p:cNvSpPr txBox="1"/>
          <p:nvPr/>
        </p:nvSpPr>
        <p:spPr>
          <a:xfrm rot="20980462">
            <a:off x="7674479" y="2813448"/>
            <a:ext cx="492886" cy="646331"/>
          </a:xfrm>
          <a:prstGeom prst="rect">
            <a:avLst/>
          </a:prstGeom>
          <a:noFill/>
          <a:ln/>
        </p:spPr>
        <p:txBody>
          <a:bodyPr vert="horz" wrap="square" lIns="91440" tIns="45720" rIns="91440" bIns="45720" rtlCol="0" anchor="t" anchorCtr="0">
            <a:spAutoFit/>
          </a:bodyPr>
          <a:lstStyle/>
          <a:p>
            <a:pPr algn="l">
              <a:lnSpc>
                <a:spcPct val="80000"/>
              </a:lnSpc>
            </a:pPr>
            <a:r>
              <a:rPr lang="en-US" sz="3600" b="1">
                <a:solidFill>
                  <a:schemeClr val="lt1">
                    <a:alpha val="100000"/>
                  </a:schemeClr>
                </a:solidFill>
                <a:effectLst>
                  <a:outerShdw blurRad="38100" dist="38100" dir="2700000">
                    <a:srgbClr val="000000">
                      <a:alpha val="43136"/>
                    </a:srgbClr>
                  </a:outerShdw>
                </a:effectLst>
                <a:latin typeface="微软雅黑"/>
                <a:ea typeface="微软雅黑"/>
                <a:cs typeface="微软雅黑"/>
              </a:rPr>
              <a:t>2</a:t>
            </a:r>
          </a:p>
        </p:txBody>
      </p:sp>
      <p:sp>
        <p:nvSpPr>
          <p:cNvPr id="17" name="AutoShape 17"/>
          <p:cNvSpPr/>
          <p:nvPr/>
        </p:nvSpPr>
        <p:spPr>
          <a:xfrm>
            <a:off x="8521683" y="2843907"/>
            <a:ext cx="2832820" cy="663519"/>
          </a:xfrm>
          <a:prstGeom prst="parallelogram">
            <a:avLst>
              <a:gd name="adj" fmla="val 25000"/>
            </a:avLst>
          </a:prstGeom>
          <a:solidFill>
            <a:srgbClr val="FFFFFF">
              <a:alpha val="100000"/>
            </a:srgbClr>
          </a:solidFill>
          <a:ln w="76200">
            <a:solidFill>
              <a:schemeClr val="dk1">
                <a:alpha val="100000"/>
              </a:schemeClr>
            </a:solidFill>
            <a:prstDash val="solid"/>
          </a:ln>
        </p:spPr>
      </p:sp>
      <p:sp>
        <p:nvSpPr>
          <p:cNvPr id="18" name="TextBox 18"/>
          <p:cNvSpPr txBox="1"/>
          <p:nvPr/>
        </p:nvSpPr>
        <p:spPr>
          <a:xfrm>
            <a:off x="8677729" y="2844225"/>
            <a:ext cx="2287905" cy="558165"/>
          </a:xfrm>
          <a:prstGeom prst="rect">
            <a:avLst/>
          </a:prstGeom>
          <a:noFill/>
          <a:ln/>
        </p:spPr>
        <p:txBody>
          <a:bodyPr vert="horz" wrap="square" lIns="91440" tIns="45720" rIns="91440" bIns="45720" rtlCol="0" anchor="t" anchorCtr="0">
            <a:spAutoFit/>
          </a:bodyPr>
          <a:lstStyle/>
          <a:p>
            <a:pPr algn="dist">
              <a:lnSpc>
                <a:spcPct val="100000"/>
              </a:lnSpc>
            </a:pPr>
            <a:r>
              <a:rPr lang="en-US" sz="2925" b="1" i="1" dirty="0" err="1">
                <a:solidFill>
                  <a:schemeClr val="dk1">
                    <a:alpha val="100000"/>
                  </a:schemeClr>
                </a:solidFill>
                <a:effectLst>
                  <a:outerShdw blurRad="38100" dist="38100" dir="2700000">
                    <a:srgbClr val="000000">
                      <a:alpha val="43136"/>
                    </a:srgbClr>
                  </a:outerShdw>
                </a:effectLst>
                <a:latin typeface="微软雅黑"/>
                <a:ea typeface="微软雅黑"/>
                <a:cs typeface="微软雅黑"/>
              </a:rPr>
              <a:t>需求</a:t>
            </a:r>
            <a:r>
              <a:rPr lang="zh-CN" altLang="en-US" sz="2925" b="1" i="1" dirty="0">
                <a:solidFill>
                  <a:schemeClr val="dk1">
                    <a:alpha val="100000"/>
                  </a:schemeClr>
                </a:solidFill>
                <a:effectLst>
                  <a:outerShdw blurRad="38100" dist="38100" dir="2700000">
                    <a:srgbClr val="000000">
                      <a:alpha val="43136"/>
                    </a:srgbClr>
                  </a:outerShdw>
                </a:effectLst>
                <a:latin typeface="微软雅黑"/>
                <a:ea typeface="微软雅黑"/>
                <a:cs typeface="微软雅黑"/>
              </a:rPr>
              <a:t>分析</a:t>
            </a:r>
            <a:endParaRPr lang="en-US" sz="2925" b="1" i="1" dirty="0">
              <a:solidFill>
                <a:schemeClr val="dk1">
                  <a:alpha val="100000"/>
                </a:schemeClr>
              </a:solidFill>
              <a:effectLst>
                <a:outerShdw blurRad="38100" dist="38100" dir="2700000">
                  <a:srgbClr val="000000">
                    <a:alpha val="43136"/>
                  </a:srgbClr>
                </a:outerShdw>
              </a:effectLst>
              <a:latin typeface="微软雅黑"/>
              <a:ea typeface="微软雅黑"/>
              <a:cs typeface="微软雅黑"/>
            </a:endParaRPr>
          </a:p>
        </p:txBody>
      </p:sp>
      <p:sp>
        <p:nvSpPr>
          <p:cNvPr id="19" name="AutoShape 19"/>
          <p:cNvSpPr/>
          <p:nvPr/>
        </p:nvSpPr>
        <p:spPr>
          <a:xfrm rot="20980462">
            <a:off x="7341936" y="3979678"/>
            <a:ext cx="619246" cy="619246"/>
          </a:xfrm>
          <a:prstGeom prst="ellipse">
            <a:avLst/>
          </a:prstGeom>
          <a:solidFill>
            <a:srgbClr val="0025FF">
              <a:alpha val="100000"/>
            </a:srgbClr>
          </a:solidFill>
          <a:ln w="76200">
            <a:solidFill>
              <a:schemeClr val="dk1">
                <a:alpha val="100000"/>
              </a:schemeClr>
            </a:solidFill>
            <a:prstDash val="solid"/>
          </a:ln>
        </p:spPr>
      </p:sp>
      <p:sp>
        <p:nvSpPr>
          <p:cNvPr id="20" name="TextBox 20"/>
          <p:cNvSpPr txBox="1"/>
          <p:nvPr/>
        </p:nvSpPr>
        <p:spPr>
          <a:xfrm rot="20980462">
            <a:off x="7446371" y="3955816"/>
            <a:ext cx="492886" cy="646331"/>
          </a:xfrm>
          <a:prstGeom prst="rect">
            <a:avLst/>
          </a:prstGeom>
          <a:noFill/>
          <a:ln/>
        </p:spPr>
        <p:txBody>
          <a:bodyPr vert="horz" wrap="square" lIns="91440" tIns="45720" rIns="91440" bIns="45720" rtlCol="0" anchor="t" anchorCtr="0">
            <a:spAutoFit/>
          </a:bodyPr>
          <a:lstStyle/>
          <a:p>
            <a:pPr algn="l">
              <a:lnSpc>
                <a:spcPct val="80000"/>
              </a:lnSpc>
            </a:pPr>
            <a:r>
              <a:rPr lang="en-US" sz="3600" b="1">
                <a:solidFill>
                  <a:schemeClr val="lt1">
                    <a:alpha val="100000"/>
                  </a:schemeClr>
                </a:solidFill>
                <a:effectLst>
                  <a:outerShdw blurRad="38100" dist="38100" dir="2700000">
                    <a:srgbClr val="000000">
                      <a:alpha val="43136"/>
                    </a:srgbClr>
                  </a:outerShdw>
                </a:effectLst>
                <a:latin typeface="微软雅黑"/>
                <a:ea typeface="微软雅黑"/>
                <a:cs typeface="微软雅黑"/>
              </a:rPr>
              <a:t>3</a:t>
            </a:r>
          </a:p>
        </p:txBody>
      </p:sp>
      <p:sp>
        <p:nvSpPr>
          <p:cNvPr id="21" name="AutoShape 21"/>
          <p:cNvSpPr/>
          <p:nvPr/>
        </p:nvSpPr>
        <p:spPr>
          <a:xfrm>
            <a:off x="8293575" y="3986275"/>
            <a:ext cx="2832820" cy="663519"/>
          </a:xfrm>
          <a:prstGeom prst="parallelogram">
            <a:avLst>
              <a:gd name="adj" fmla="val 25000"/>
            </a:avLst>
          </a:prstGeom>
          <a:solidFill>
            <a:srgbClr val="FFFFFF">
              <a:alpha val="100000"/>
            </a:srgbClr>
          </a:solidFill>
          <a:ln w="76200">
            <a:solidFill>
              <a:schemeClr val="dk1">
                <a:alpha val="100000"/>
              </a:schemeClr>
            </a:solidFill>
            <a:prstDash val="solid"/>
          </a:ln>
        </p:spPr>
        <p:txBody>
          <a:bodyPr/>
          <a:lstStyle/>
          <a:p>
            <a:endParaRPr lang="zh-CN" altLang="en-US"/>
          </a:p>
        </p:txBody>
      </p:sp>
      <p:sp>
        <p:nvSpPr>
          <p:cNvPr id="22" name="TextBox 22"/>
          <p:cNvSpPr txBox="1"/>
          <p:nvPr/>
        </p:nvSpPr>
        <p:spPr>
          <a:xfrm>
            <a:off x="8449621" y="3986593"/>
            <a:ext cx="2287905" cy="542456"/>
          </a:xfrm>
          <a:prstGeom prst="rect">
            <a:avLst/>
          </a:prstGeom>
          <a:noFill/>
          <a:ln/>
        </p:spPr>
        <p:txBody>
          <a:bodyPr vert="horz" wrap="square" lIns="91440" tIns="45720" rIns="91440" bIns="45720" rtlCol="0" anchor="t" anchorCtr="0">
            <a:spAutoFit/>
          </a:bodyPr>
          <a:lstStyle/>
          <a:p>
            <a:pPr algn="dist">
              <a:lnSpc>
                <a:spcPct val="100000"/>
              </a:lnSpc>
            </a:pPr>
            <a:r>
              <a:rPr lang="zh-CN" altLang="en-US" sz="2925" b="1" i="1" dirty="0">
                <a:solidFill>
                  <a:schemeClr val="dk1">
                    <a:alpha val="100000"/>
                  </a:schemeClr>
                </a:solidFill>
                <a:effectLst>
                  <a:outerShdw blurRad="38100" dist="38100" dir="2700000">
                    <a:srgbClr val="000000">
                      <a:alpha val="43136"/>
                    </a:srgbClr>
                  </a:outerShdw>
                </a:effectLst>
                <a:latin typeface="微软雅黑"/>
                <a:ea typeface="微软雅黑"/>
                <a:cs typeface="微软雅黑"/>
              </a:rPr>
              <a:t>功能描述</a:t>
            </a:r>
            <a:endParaRPr lang="en-US" sz="2925" b="1" i="1" dirty="0">
              <a:solidFill>
                <a:schemeClr val="dk1">
                  <a:alpha val="100000"/>
                </a:schemeClr>
              </a:solidFill>
              <a:effectLst>
                <a:outerShdw blurRad="38100" dist="38100" dir="2700000">
                  <a:srgbClr val="000000">
                    <a:alpha val="43136"/>
                  </a:srgbClr>
                </a:outerShdw>
              </a:effectLst>
              <a:latin typeface="微软雅黑"/>
              <a:ea typeface="微软雅黑"/>
              <a:cs typeface="微软雅黑"/>
            </a:endParaRPr>
          </a:p>
        </p:txBody>
      </p:sp>
      <p:sp>
        <p:nvSpPr>
          <p:cNvPr id="23" name="Freeform 23"/>
          <p:cNvSpPr/>
          <p:nvPr/>
        </p:nvSpPr>
        <p:spPr>
          <a:xfrm>
            <a:off x="1505759" y="693103"/>
            <a:ext cx="1423686" cy="636607"/>
          </a:xfrm>
          <a:custGeom>
            <a:avLst/>
            <a:gdLst/>
            <a:ahLst/>
            <a:cxnLst/>
            <a:rect l="l" t="t" r="r" b="b"/>
            <a:pathLst>
              <a:path h="955966">
                <a:moveTo>
                  <a:pt x="0" y="0"/>
                </a:moveTo>
                <a:cubicBezTo>
                  <a:pt x="294189" y="48228"/>
                  <a:pt x="588379" y="96456"/>
                  <a:pt x="717630" y="254643"/>
                </a:cubicBezTo>
                <a:cubicBezTo>
                  <a:pt x="846881" y="412830"/>
                  <a:pt x="657828" y="891251"/>
                  <a:pt x="775504" y="949124"/>
                </a:cubicBezTo>
                <a:cubicBezTo>
                  <a:pt x="893180" y="1006997"/>
                  <a:pt x="1342663" y="680977"/>
                  <a:pt x="1423686" y="601883"/>
                </a:cubicBezTo>
              </a:path>
            </a:pathLst>
          </a:custGeom>
          <a:noFill/>
          <a:ln w="57150">
            <a:solidFill>
              <a:schemeClr val="dk1">
                <a:alpha val="100000"/>
              </a:schemeClr>
            </a:solidFill>
            <a:prstDash val="solid"/>
          </a:ln>
        </p:spPr>
      </p:sp>
      <p:sp>
        <p:nvSpPr>
          <p:cNvPr id="24" name="AutoShape 11">
            <a:extLst>
              <a:ext uri="{FF2B5EF4-FFF2-40B4-BE49-F238E27FC236}">
                <a16:creationId xmlns:a16="http://schemas.microsoft.com/office/drawing/2014/main" id="{398F8932-0341-AA39-16D6-A43E778228BB}"/>
              </a:ext>
            </a:extLst>
          </p:cNvPr>
          <p:cNvSpPr/>
          <p:nvPr/>
        </p:nvSpPr>
        <p:spPr>
          <a:xfrm rot="20980462">
            <a:off x="7087790" y="5052485"/>
            <a:ext cx="619246" cy="619246"/>
          </a:xfrm>
          <a:prstGeom prst="ellipse">
            <a:avLst/>
          </a:prstGeom>
          <a:solidFill>
            <a:srgbClr val="0025FF">
              <a:alpha val="100000"/>
            </a:srgbClr>
          </a:solidFill>
          <a:ln w="76200">
            <a:solidFill>
              <a:schemeClr val="dk1">
                <a:alpha val="100000"/>
              </a:schemeClr>
            </a:solidFill>
            <a:prstDash val="solid"/>
          </a:ln>
        </p:spPr>
      </p:sp>
      <p:sp>
        <p:nvSpPr>
          <p:cNvPr id="25" name="TextBox 12">
            <a:extLst>
              <a:ext uri="{FF2B5EF4-FFF2-40B4-BE49-F238E27FC236}">
                <a16:creationId xmlns:a16="http://schemas.microsoft.com/office/drawing/2014/main" id="{0BAE9695-1EC7-0C6A-4F2C-6C7483DBA902}"/>
              </a:ext>
            </a:extLst>
          </p:cNvPr>
          <p:cNvSpPr txBox="1"/>
          <p:nvPr/>
        </p:nvSpPr>
        <p:spPr>
          <a:xfrm rot="20980462">
            <a:off x="7192225" y="5028623"/>
            <a:ext cx="492886" cy="646331"/>
          </a:xfrm>
          <a:prstGeom prst="rect">
            <a:avLst/>
          </a:prstGeom>
          <a:noFill/>
          <a:ln/>
        </p:spPr>
        <p:txBody>
          <a:bodyPr vert="horz" wrap="square" lIns="91440" tIns="45720" rIns="91440" bIns="45720" rtlCol="0" anchor="t" anchorCtr="0">
            <a:spAutoFit/>
          </a:bodyPr>
          <a:lstStyle/>
          <a:p>
            <a:pPr algn="l">
              <a:lnSpc>
                <a:spcPct val="80000"/>
              </a:lnSpc>
            </a:pPr>
            <a:r>
              <a:rPr lang="en-US" sz="3600" b="1" dirty="0">
                <a:solidFill>
                  <a:schemeClr val="lt1">
                    <a:alpha val="100000"/>
                  </a:schemeClr>
                </a:solidFill>
                <a:effectLst>
                  <a:outerShdw blurRad="38100" dist="38100" dir="2700000">
                    <a:srgbClr val="000000">
                      <a:alpha val="43136"/>
                    </a:srgbClr>
                  </a:outerShdw>
                </a:effectLst>
                <a:latin typeface="微软雅黑"/>
                <a:ea typeface="微软雅黑"/>
                <a:cs typeface="微软雅黑"/>
              </a:rPr>
              <a:t>4</a:t>
            </a:r>
          </a:p>
        </p:txBody>
      </p:sp>
      <p:sp>
        <p:nvSpPr>
          <p:cNvPr id="26" name="AutoShape 13">
            <a:extLst>
              <a:ext uri="{FF2B5EF4-FFF2-40B4-BE49-F238E27FC236}">
                <a16:creationId xmlns:a16="http://schemas.microsoft.com/office/drawing/2014/main" id="{37B5FC98-6737-479D-F740-206BB20F8ED8}"/>
              </a:ext>
            </a:extLst>
          </p:cNvPr>
          <p:cNvSpPr/>
          <p:nvPr/>
        </p:nvSpPr>
        <p:spPr>
          <a:xfrm>
            <a:off x="8039429" y="5059082"/>
            <a:ext cx="2832820" cy="663519"/>
          </a:xfrm>
          <a:prstGeom prst="parallelogram">
            <a:avLst>
              <a:gd name="adj" fmla="val 25000"/>
            </a:avLst>
          </a:prstGeom>
          <a:solidFill>
            <a:srgbClr val="FFFFFF">
              <a:alpha val="100000"/>
            </a:srgbClr>
          </a:solidFill>
          <a:ln w="76200">
            <a:solidFill>
              <a:schemeClr val="dk1">
                <a:alpha val="100000"/>
              </a:schemeClr>
            </a:solidFill>
            <a:prstDash val="solid"/>
          </a:ln>
        </p:spPr>
      </p:sp>
      <p:sp>
        <p:nvSpPr>
          <p:cNvPr id="27" name="TextBox 14">
            <a:extLst>
              <a:ext uri="{FF2B5EF4-FFF2-40B4-BE49-F238E27FC236}">
                <a16:creationId xmlns:a16="http://schemas.microsoft.com/office/drawing/2014/main" id="{E77A3567-75C8-8542-329A-6440DA6C96E2}"/>
              </a:ext>
            </a:extLst>
          </p:cNvPr>
          <p:cNvSpPr txBox="1"/>
          <p:nvPr/>
        </p:nvSpPr>
        <p:spPr>
          <a:xfrm>
            <a:off x="8195475" y="5059400"/>
            <a:ext cx="2287905" cy="507831"/>
          </a:xfrm>
          <a:prstGeom prst="rect">
            <a:avLst/>
          </a:prstGeom>
          <a:noFill/>
          <a:ln/>
        </p:spPr>
        <p:txBody>
          <a:bodyPr vert="horz" wrap="square" lIns="91440" tIns="45720" rIns="91440" bIns="45720" rtlCol="0" anchor="t" anchorCtr="0">
            <a:spAutoFit/>
          </a:bodyPr>
          <a:lstStyle/>
          <a:p>
            <a:pPr algn="dist">
              <a:lnSpc>
                <a:spcPct val="100000"/>
              </a:lnSpc>
            </a:pPr>
            <a:r>
              <a:rPr lang="zh-CN" altLang="en-US" sz="2700" b="1" i="1" dirty="0">
                <a:solidFill>
                  <a:schemeClr val="dk1">
                    <a:alpha val="100000"/>
                  </a:schemeClr>
                </a:solidFill>
                <a:effectLst>
                  <a:outerShdw blurRad="38100" dist="38100" dir="2700000">
                    <a:srgbClr val="000000">
                      <a:alpha val="43136"/>
                    </a:srgbClr>
                  </a:outerShdw>
                </a:effectLst>
                <a:latin typeface="微软雅黑"/>
                <a:ea typeface="微软雅黑"/>
                <a:cs typeface="微软雅黑"/>
              </a:rPr>
              <a:t>产品架构</a:t>
            </a:r>
            <a:endParaRPr lang="en-US" sz="2700" b="1" i="1" dirty="0">
              <a:solidFill>
                <a:schemeClr val="dk1">
                  <a:alpha val="100000"/>
                </a:schemeClr>
              </a:solidFill>
              <a:effectLst>
                <a:outerShdw blurRad="38100" dist="38100" dir="2700000">
                  <a:srgbClr val="000000">
                    <a:alpha val="43136"/>
                  </a:srgbClr>
                </a:outerShdw>
              </a:effectLst>
              <a:latin typeface="微软雅黑"/>
              <a:ea typeface="微软雅黑"/>
              <a:cs typeface="微软雅黑"/>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2670406" y="-2667000"/>
            <a:ext cx="6858000" cy="12192000"/>
          </a:xfrm>
          <a:prstGeom prst="rect">
            <a:avLst/>
          </a:prstGeom>
        </p:spPr>
      </p:pic>
      <p:cxnSp>
        <p:nvCxnSpPr>
          <p:cNvPr id="3" name="Connector 3"/>
          <p:cNvCxnSpPr/>
          <p:nvPr/>
        </p:nvCxnSpPr>
        <p:spPr>
          <a:xfrm>
            <a:off x="917487" y="0"/>
            <a:ext cx="0" cy="6858000"/>
          </a:xfrm>
          <a:prstGeom prst="line">
            <a:avLst/>
          </a:prstGeom>
          <a:ln w="76200">
            <a:solidFill>
              <a:srgbClr val="FFFFFF">
                <a:alpha val="100000"/>
              </a:srgbClr>
            </a:solidFill>
            <a:prstDash val="solid"/>
            <a:headEnd type="none"/>
            <a:tailEnd type="none"/>
          </a:ln>
        </p:spPr>
      </p:cxnSp>
      <p:pic>
        <p:nvPicPr>
          <p:cNvPr id="4" name="Picture 4"/>
          <p:cNvPicPr>
            <a:picLocks noChangeAspect="1"/>
          </p:cNvPicPr>
          <p:nvPr/>
        </p:nvPicPr>
        <p:blipFill>
          <a:blip r:embed="rId3"/>
          <a:srcRect/>
          <a:stretch>
            <a:fillRect/>
          </a:stretch>
        </p:blipFill>
        <p:spPr>
          <a:xfrm rot="16200000">
            <a:off x="-1298256" y="2813973"/>
            <a:ext cx="4574266" cy="1230054"/>
          </a:xfrm>
          <a:prstGeom prst="rect">
            <a:avLst/>
          </a:prstGeom>
        </p:spPr>
      </p:pic>
      <p:sp>
        <p:nvSpPr>
          <p:cNvPr id="5" name="AutoShape 5"/>
          <p:cNvSpPr/>
          <p:nvPr/>
        </p:nvSpPr>
        <p:spPr>
          <a:xfrm>
            <a:off x="943060" y="1443019"/>
            <a:ext cx="887740" cy="887740"/>
          </a:xfrm>
          <a:prstGeom prst="ellipse">
            <a:avLst/>
          </a:prstGeom>
          <a:solidFill>
            <a:schemeClr val="accent1">
              <a:alpha val="100000"/>
            </a:schemeClr>
          </a:solidFill>
          <a:ln/>
        </p:spPr>
      </p:sp>
      <p:sp>
        <p:nvSpPr>
          <p:cNvPr id="6" name="TextBox 6"/>
          <p:cNvSpPr txBox="1"/>
          <p:nvPr/>
        </p:nvSpPr>
        <p:spPr>
          <a:xfrm>
            <a:off x="1318189" y="4454994"/>
            <a:ext cx="2295358" cy="997982"/>
          </a:xfrm>
          <a:prstGeom prst="rect">
            <a:avLst/>
          </a:prstGeom>
          <a:ln/>
        </p:spPr>
        <p:txBody>
          <a:bodyPr vert="horz" wrap="square" lIns="114300" tIns="57150" rIns="114300" bIns="57150" rtlCol="0" anchor="t" anchorCtr="0">
            <a:normAutofit fontScale="92500"/>
          </a:bodyPr>
          <a:lstStyle/>
          <a:p>
            <a:pPr algn="just">
              <a:lnSpc>
                <a:spcPct val="96000"/>
              </a:lnSpc>
            </a:pPr>
            <a:r>
              <a:rPr lang="en-US" sz="1425" b="1" dirty="0" err="1">
                <a:solidFill>
                  <a:schemeClr val="dk1">
                    <a:alpha val="100000"/>
                  </a:schemeClr>
                </a:solidFill>
                <a:latin typeface="Microsoft Yahei"/>
                <a:ea typeface="Microsoft Yahei"/>
                <a:cs typeface="Microsoft Yahei"/>
              </a:rPr>
              <a:t>采用Node.js或Python等后端技术，结合RESTful</a:t>
            </a:r>
            <a:r>
              <a:rPr lang="en-US" sz="1425" b="1" dirty="0">
                <a:solidFill>
                  <a:schemeClr val="dk1">
                    <a:alpha val="100000"/>
                  </a:schemeClr>
                </a:solidFill>
                <a:latin typeface="Microsoft Yahei"/>
                <a:ea typeface="Microsoft Yahei"/>
                <a:cs typeface="Microsoft Yahei"/>
              </a:rPr>
              <a:t> </a:t>
            </a:r>
            <a:r>
              <a:rPr lang="en-US" sz="1425" b="1" dirty="0" err="1">
                <a:solidFill>
                  <a:schemeClr val="dk1">
                    <a:alpha val="100000"/>
                  </a:schemeClr>
                </a:solidFill>
                <a:latin typeface="Microsoft Yahei"/>
                <a:ea typeface="Microsoft Yahei"/>
                <a:cs typeface="Microsoft Yahei"/>
              </a:rPr>
              <a:t>API架构风格，实现数据交互与逻辑处理</a:t>
            </a:r>
            <a:r>
              <a:rPr lang="en-US" sz="1425" b="1" dirty="0">
                <a:solidFill>
                  <a:schemeClr val="dk1">
                    <a:alpha val="100000"/>
                  </a:schemeClr>
                </a:solidFill>
                <a:latin typeface="Microsoft Yahei"/>
                <a:ea typeface="Microsoft Yahei"/>
                <a:cs typeface="Microsoft Yahei"/>
              </a:rPr>
              <a:t>。</a:t>
            </a:r>
          </a:p>
        </p:txBody>
      </p:sp>
      <p:sp>
        <p:nvSpPr>
          <p:cNvPr id="7" name="TextBox 7"/>
          <p:cNvSpPr txBox="1"/>
          <p:nvPr/>
        </p:nvSpPr>
        <p:spPr>
          <a:xfrm>
            <a:off x="943060" y="3647595"/>
            <a:ext cx="2295358" cy="426410"/>
          </a:xfrm>
          <a:prstGeom prst="rect">
            <a:avLst/>
          </a:prstGeom>
          <a:ln>
            <a:solidFill>
              <a:schemeClr val="accent1">
                <a:alpha val="100000"/>
              </a:schemeClr>
            </a:solidFill>
          </a:ln>
        </p:spPr>
        <p:txBody>
          <a:bodyPr vert="horz" wrap="square" lIns="114300" tIns="57150" rIns="114300" bIns="57150" rtlCol="0" anchor="t" anchorCtr="0">
            <a:normAutofit/>
          </a:bodyPr>
          <a:lstStyle/>
          <a:p>
            <a:pPr>
              <a:lnSpc>
                <a:spcPct val="96000"/>
              </a:lnSpc>
            </a:pPr>
            <a:r>
              <a:rPr lang="en-US" sz="1875" b="1">
                <a:solidFill>
                  <a:schemeClr val="accent1">
                    <a:alpha val="100000"/>
                  </a:schemeClr>
                </a:solidFill>
                <a:latin typeface="Microsoft Yahei"/>
                <a:ea typeface="Microsoft Yahei"/>
                <a:cs typeface="Microsoft Yahei"/>
              </a:rPr>
              <a:t>技术选型</a:t>
            </a:r>
          </a:p>
        </p:txBody>
      </p:sp>
      <p:cxnSp>
        <p:nvCxnSpPr>
          <p:cNvPr id="8" name="Connector 8"/>
          <p:cNvCxnSpPr/>
          <p:nvPr/>
        </p:nvCxnSpPr>
        <p:spPr>
          <a:xfrm>
            <a:off x="1042991" y="4293078"/>
            <a:ext cx="2549672" cy="0"/>
          </a:xfrm>
          <a:prstGeom prst="line">
            <a:avLst/>
          </a:prstGeom>
          <a:ln w="9525">
            <a:solidFill>
              <a:schemeClr val="accent1">
                <a:lumMod val="75000"/>
              </a:schemeClr>
            </a:solidFill>
            <a:prstDash val="solid"/>
            <a:headEnd type="none"/>
            <a:tailEnd type="none"/>
          </a:ln>
        </p:spPr>
        <p:style>
          <a:lnRef idx="0">
            <a:schemeClr val="accent1"/>
          </a:lnRef>
          <a:fillRef idx="1">
            <a:schemeClr val="accent1"/>
          </a:fillRef>
          <a:effectRef idx="0">
            <a:schemeClr val="accent1"/>
          </a:effectRef>
          <a:fontRef idx="minor">
            <a:schemeClr val="lt1"/>
          </a:fontRef>
        </p:style>
      </p:cxnSp>
      <p:cxnSp>
        <p:nvCxnSpPr>
          <p:cNvPr id="9" name="Connector 9"/>
          <p:cNvCxnSpPr/>
          <p:nvPr/>
        </p:nvCxnSpPr>
        <p:spPr>
          <a:xfrm>
            <a:off x="3400347" y="3849550"/>
            <a:ext cx="197419" cy="0"/>
          </a:xfrm>
          <a:prstGeom prst="line">
            <a:avLst/>
          </a:prstGeom>
          <a:ln w="38100">
            <a:solidFill>
              <a:schemeClr val="accent1"/>
            </a:solidFill>
            <a:prstDash val="solid"/>
            <a:headEnd type="none"/>
            <a:tailEnd type="none"/>
          </a:ln>
        </p:spPr>
        <p:style>
          <a:lnRef idx="0">
            <a:schemeClr val="accent1"/>
          </a:lnRef>
          <a:fillRef idx="1">
            <a:schemeClr val="accent1"/>
          </a:fillRef>
          <a:effectRef idx="0">
            <a:schemeClr val="accent1"/>
          </a:effectRef>
          <a:fontRef idx="minor">
            <a:schemeClr val="lt1"/>
          </a:fontRef>
        </p:style>
      </p:cxnSp>
      <p:sp>
        <p:nvSpPr>
          <p:cNvPr id="10" name="Freeform 10"/>
          <p:cNvSpPr/>
          <p:nvPr/>
        </p:nvSpPr>
        <p:spPr>
          <a:xfrm>
            <a:off x="3512604" y="3760291"/>
            <a:ext cx="144516" cy="178520"/>
          </a:xfrm>
          <a:custGeom>
            <a:avLst/>
            <a:gdLst/>
            <a:ahLst/>
            <a:cxnLst/>
            <a:rect l="l" t="t" r="r" b="b"/>
            <a:pathLst>
              <a:path w="1905000" h="1905000">
                <a:moveTo>
                  <a:pt x="0" y="0"/>
                </a:moveTo>
                <a:lnTo>
                  <a:pt x="762000" y="0"/>
                </a:lnTo>
                <a:lnTo>
                  <a:pt x="1905000" y="952500"/>
                </a:lnTo>
                <a:lnTo>
                  <a:pt x="762000" y="1905000"/>
                </a:lnTo>
                <a:lnTo>
                  <a:pt x="0" y="1905000"/>
                </a:lnTo>
                <a:lnTo>
                  <a:pt x="1143000" y="952500"/>
                </a:lnTo>
                <a:lnTo>
                  <a:pt x="0" y="0"/>
                </a:lnTo>
                <a:close/>
              </a:path>
            </a:pathLst>
          </a:custGeom>
          <a:solidFill>
            <a:schemeClr val="accent1">
              <a:alpha val="100000"/>
            </a:schemeClr>
          </a:solidFill>
          <a:ln>
            <a:solidFill>
              <a:schemeClr val="accent1">
                <a:alpha val="100000"/>
              </a:schemeClr>
            </a:solidFill>
          </a:ln>
        </p:spPr>
      </p:sp>
      <p:sp>
        <p:nvSpPr>
          <p:cNvPr id="11" name="AutoShape 11"/>
          <p:cNvSpPr/>
          <p:nvPr/>
        </p:nvSpPr>
        <p:spPr>
          <a:xfrm>
            <a:off x="4449410" y="1385075"/>
            <a:ext cx="887740" cy="887740"/>
          </a:xfrm>
          <a:prstGeom prst="ellipse">
            <a:avLst/>
          </a:prstGeom>
          <a:solidFill>
            <a:schemeClr val="accent2">
              <a:alpha val="100000"/>
            </a:schemeClr>
          </a:solidFill>
          <a:ln/>
        </p:spPr>
      </p:sp>
      <p:pic>
        <p:nvPicPr>
          <p:cNvPr id="12" name="Picture 12"/>
          <p:cNvPicPr>
            <a:picLocks noChangeAspect="1"/>
          </p:cNvPicPr>
          <p:nvPr/>
        </p:nvPicPr>
        <p:blipFill>
          <a:blip r:embed="rId4"/>
          <a:srcRect l="16675" r="16675"/>
          <a:stretch>
            <a:fillRect/>
          </a:stretch>
        </p:blipFill>
        <p:spPr>
          <a:xfrm>
            <a:off x="4800541" y="1327011"/>
            <a:ext cx="2125510" cy="2125510"/>
          </a:xfrm>
          <a:prstGeom prst="ellipse">
            <a:avLst/>
          </a:prstGeom>
        </p:spPr>
      </p:pic>
      <p:sp>
        <p:nvSpPr>
          <p:cNvPr id="13" name="TextBox 13"/>
          <p:cNvSpPr txBox="1"/>
          <p:nvPr/>
        </p:nvSpPr>
        <p:spPr>
          <a:xfrm>
            <a:off x="4449410" y="3647595"/>
            <a:ext cx="2295358" cy="426410"/>
          </a:xfrm>
          <a:prstGeom prst="rect">
            <a:avLst/>
          </a:prstGeom>
          <a:ln>
            <a:solidFill>
              <a:schemeClr val="accent1">
                <a:alpha val="100000"/>
              </a:schemeClr>
            </a:solidFill>
          </a:ln>
        </p:spPr>
        <p:txBody>
          <a:bodyPr vert="horz" wrap="square" lIns="114300" tIns="57150" rIns="114300" bIns="57150" rtlCol="0" anchor="t" anchorCtr="0">
            <a:normAutofit/>
          </a:bodyPr>
          <a:lstStyle/>
          <a:p>
            <a:pPr>
              <a:lnSpc>
                <a:spcPct val="96000"/>
              </a:lnSpc>
            </a:pPr>
            <a:r>
              <a:rPr lang="en-US" sz="1875" b="1">
                <a:solidFill>
                  <a:schemeClr val="accent1">
                    <a:alpha val="100000"/>
                  </a:schemeClr>
                </a:solidFill>
                <a:latin typeface="Microsoft Yahei"/>
                <a:ea typeface="Microsoft Yahei"/>
                <a:cs typeface="Microsoft Yahei"/>
              </a:rPr>
              <a:t>数据存储</a:t>
            </a:r>
          </a:p>
        </p:txBody>
      </p:sp>
      <p:cxnSp>
        <p:nvCxnSpPr>
          <p:cNvPr id="14" name="Connector 14"/>
          <p:cNvCxnSpPr/>
          <p:nvPr/>
        </p:nvCxnSpPr>
        <p:spPr>
          <a:xfrm>
            <a:off x="4549341" y="4235135"/>
            <a:ext cx="2549672" cy="0"/>
          </a:xfrm>
          <a:prstGeom prst="line">
            <a:avLst/>
          </a:prstGeom>
          <a:ln w="9525">
            <a:solidFill>
              <a:schemeClr val="accent2">
                <a:lumMod val="75000"/>
              </a:schemeClr>
            </a:solidFill>
            <a:prstDash val="solid"/>
            <a:headEnd type="none"/>
            <a:tailEnd type="none"/>
          </a:ln>
        </p:spPr>
        <p:style>
          <a:lnRef idx="0">
            <a:schemeClr val="accent2"/>
          </a:lnRef>
          <a:fillRef idx="1">
            <a:schemeClr val="accent2"/>
          </a:fillRef>
          <a:effectRef idx="0">
            <a:schemeClr val="accent2"/>
          </a:effectRef>
          <a:fontRef idx="minor">
            <a:schemeClr val="lt1"/>
          </a:fontRef>
        </p:style>
      </p:cxnSp>
      <p:cxnSp>
        <p:nvCxnSpPr>
          <p:cNvPr id="15" name="Connector 15"/>
          <p:cNvCxnSpPr/>
          <p:nvPr/>
        </p:nvCxnSpPr>
        <p:spPr>
          <a:xfrm>
            <a:off x="6906696" y="3849550"/>
            <a:ext cx="197419" cy="0"/>
          </a:xfrm>
          <a:prstGeom prst="line">
            <a:avLst/>
          </a:prstGeom>
          <a:ln w="38100">
            <a:solidFill>
              <a:schemeClr val="accent2"/>
            </a:solidFill>
            <a:prstDash val="solid"/>
            <a:headEnd type="none"/>
            <a:tailEnd type="none"/>
          </a:ln>
        </p:spPr>
        <p:style>
          <a:lnRef idx="0">
            <a:schemeClr val="accent2"/>
          </a:lnRef>
          <a:fillRef idx="1">
            <a:schemeClr val="accent2"/>
          </a:fillRef>
          <a:effectRef idx="0">
            <a:schemeClr val="accent2"/>
          </a:effectRef>
          <a:fontRef idx="minor">
            <a:schemeClr val="lt1"/>
          </a:fontRef>
        </p:style>
      </p:cxnSp>
      <p:sp>
        <p:nvSpPr>
          <p:cNvPr id="16" name="Freeform 16"/>
          <p:cNvSpPr/>
          <p:nvPr/>
        </p:nvSpPr>
        <p:spPr>
          <a:xfrm>
            <a:off x="7018954" y="3760291"/>
            <a:ext cx="144516" cy="178520"/>
          </a:xfrm>
          <a:custGeom>
            <a:avLst/>
            <a:gdLst/>
            <a:ahLst/>
            <a:cxnLst/>
            <a:rect l="l" t="t" r="r" b="b"/>
            <a:pathLst>
              <a:path w="1905000" h="1905000">
                <a:moveTo>
                  <a:pt x="0" y="0"/>
                </a:moveTo>
                <a:lnTo>
                  <a:pt x="762000" y="0"/>
                </a:lnTo>
                <a:lnTo>
                  <a:pt x="1905000" y="952500"/>
                </a:lnTo>
                <a:lnTo>
                  <a:pt x="762000" y="1905000"/>
                </a:lnTo>
                <a:lnTo>
                  <a:pt x="0" y="1905000"/>
                </a:lnTo>
                <a:lnTo>
                  <a:pt x="1143000" y="952500"/>
                </a:lnTo>
                <a:lnTo>
                  <a:pt x="0" y="0"/>
                </a:lnTo>
                <a:close/>
              </a:path>
            </a:pathLst>
          </a:custGeom>
          <a:solidFill>
            <a:schemeClr val="accent2">
              <a:alpha val="100000"/>
            </a:schemeClr>
          </a:solidFill>
          <a:ln>
            <a:solidFill>
              <a:schemeClr val="accent1">
                <a:alpha val="100000"/>
              </a:schemeClr>
            </a:solidFill>
          </a:ln>
        </p:spPr>
      </p:sp>
      <p:sp>
        <p:nvSpPr>
          <p:cNvPr id="17" name="AutoShape 17"/>
          <p:cNvSpPr/>
          <p:nvPr/>
        </p:nvSpPr>
        <p:spPr>
          <a:xfrm>
            <a:off x="7975296" y="1385075"/>
            <a:ext cx="887740" cy="887740"/>
          </a:xfrm>
          <a:prstGeom prst="ellipse">
            <a:avLst/>
          </a:prstGeom>
          <a:solidFill>
            <a:schemeClr val="accent1">
              <a:alpha val="100000"/>
            </a:schemeClr>
          </a:solidFill>
          <a:ln/>
        </p:spPr>
      </p:sp>
      <p:pic>
        <p:nvPicPr>
          <p:cNvPr id="18" name="Picture 18"/>
          <p:cNvPicPr>
            <a:picLocks noChangeAspect="1"/>
          </p:cNvPicPr>
          <p:nvPr/>
        </p:nvPicPr>
        <p:blipFill>
          <a:blip r:embed="rId5"/>
          <a:srcRect/>
          <a:stretch>
            <a:fillRect/>
          </a:stretch>
        </p:blipFill>
        <p:spPr>
          <a:xfrm>
            <a:off x="8326427" y="1327011"/>
            <a:ext cx="2125510" cy="2125510"/>
          </a:xfrm>
          <a:prstGeom prst="ellipse">
            <a:avLst/>
          </a:prstGeom>
        </p:spPr>
      </p:pic>
      <p:sp>
        <p:nvSpPr>
          <p:cNvPr id="19" name="TextBox 19"/>
          <p:cNvSpPr txBox="1"/>
          <p:nvPr/>
        </p:nvSpPr>
        <p:spPr>
          <a:xfrm>
            <a:off x="7975296" y="3647595"/>
            <a:ext cx="2295358" cy="426410"/>
          </a:xfrm>
          <a:prstGeom prst="rect">
            <a:avLst/>
          </a:prstGeom>
          <a:ln>
            <a:solidFill>
              <a:schemeClr val="accent1">
                <a:alpha val="100000"/>
              </a:schemeClr>
            </a:solidFill>
          </a:ln>
        </p:spPr>
        <p:txBody>
          <a:bodyPr vert="horz" wrap="square" lIns="114300" tIns="57150" rIns="114300" bIns="57150" rtlCol="0" anchor="t" anchorCtr="0">
            <a:normAutofit/>
          </a:bodyPr>
          <a:lstStyle/>
          <a:p>
            <a:pPr>
              <a:lnSpc>
                <a:spcPct val="96000"/>
              </a:lnSpc>
            </a:pPr>
            <a:r>
              <a:rPr lang="en-US" sz="1875" b="1">
                <a:solidFill>
                  <a:schemeClr val="accent1">
                    <a:alpha val="100000"/>
                  </a:schemeClr>
                </a:solidFill>
                <a:latin typeface="Microsoft Yahei"/>
                <a:ea typeface="Microsoft Yahei"/>
                <a:cs typeface="Microsoft Yahei"/>
              </a:rPr>
              <a:t>服务支持</a:t>
            </a:r>
          </a:p>
        </p:txBody>
      </p:sp>
      <p:cxnSp>
        <p:nvCxnSpPr>
          <p:cNvPr id="20" name="Connector 20"/>
          <p:cNvCxnSpPr/>
          <p:nvPr/>
        </p:nvCxnSpPr>
        <p:spPr>
          <a:xfrm>
            <a:off x="8075227" y="4235135"/>
            <a:ext cx="2549672" cy="0"/>
          </a:xfrm>
          <a:prstGeom prst="line">
            <a:avLst/>
          </a:prstGeom>
          <a:ln w="9525">
            <a:solidFill>
              <a:schemeClr val="accent1">
                <a:lumMod val="75000"/>
              </a:schemeClr>
            </a:solidFill>
            <a:prstDash val="solid"/>
            <a:headEnd type="none"/>
            <a:tailEnd type="none"/>
          </a:ln>
        </p:spPr>
        <p:style>
          <a:lnRef idx="0">
            <a:schemeClr val="accent1"/>
          </a:lnRef>
          <a:fillRef idx="1">
            <a:schemeClr val="accent1"/>
          </a:fillRef>
          <a:effectRef idx="0">
            <a:schemeClr val="accent1"/>
          </a:effectRef>
          <a:fontRef idx="minor">
            <a:schemeClr val="lt1"/>
          </a:fontRef>
        </p:style>
      </p:cxnSp>
      <p:cxnSp>
        <p:nvCxnSpPr>
          <p:cNvPr id="21" name="Connector 21"/>
          <p:cNvCxnSpPr/>
          <p:nvPr/>
        </p:nvCxnSpPr>
        <p:spPr>
          <a:xfrm>
            <a:off x="10432583" y="3849550"/>
            <a:ext cx="197419" cy="0"/>
          </a:xfrm>
          <a:prstGeom prst="line">
            <a:avLst/>
          </a:prstGeom>
          <a:ln w="38100">
            <a:solidFill>
              <a:schemeClr val="accent1"/>
            </a:solidFill>
            <a:prstDash val="solid"/>
            <a:headEnd type="none"/>
            <a:tailEnd type="none"/>
          </a:ln>
        </p:spPr>
        <p:style>
          <a:lnRef idx="0">
            <a:schemeClr val="accent1"/>
          </a:lnRef>
          <a:fillRef idx="1">
            <a:schemeClr val="accent1"/>
          </a:fillRef>
          <a:effectRef idx="0">
            <a:schemeClr val="accent1"/>
          </a:effectRef>
          <a:fontRef idx="minor">
            <a:schemeClr val="lt1"/>
          </a:fontRef>
        </p:style>
      </p:cxnSp>
      <p:sp>
        <p:nvSpPr>
          <p:cNvPr id="22" name="Freeform 22"/>
          <p:cNvSpPr/>
          <p:nvPr/>
        </p:nvSpPr>
        <p:spPr>
          <a:xfrm>
            <a:off x="10544840" y="3760291"/>
            <a:ext cx="144516" cy="178520"/>
          </a:xfrm>
          <a:custGeom>
            <a:avLst/>
            <a:gdLst/>
            <a:ahLst/>
            <a:cxnLst/>
            <a:rect l="l" t="t" r="r" b="b"/>
            <a:pathLst>
              <a:path w="1905000" h="1905000">
                <a:moveTo>
                  <a:pt x="0" y="0"/>
                </a:moveTo>
                <a:lnTo>
                  <a:pt x="762000" y="0"/>
                </a:lnTo>
                <a:lnTo>
                  <a:pt x="1905000" y="952500"/>
                </a:lnTo>
                <a:lnTo>
                  <a:pt x="762000" y="1905000"/>
                </a:lnTo>
                <a:lnTo>
                  <a:pt x="0" y="1905000"/>
                </a:lnTo>
                <a:lnTo>
                  <a:pt x="1143000" y="952500"/>
                </a:lnTo>
                <a:lnTo>
                  <a:pt x="0" y="0"/>
                </a:lnTo>
                <a:close/>
              </a:path>
            </a:pathLst>
          </a:custGeom>
          <a:solidFill>
            <a:schemeClr val="accent1">
              <a:alpha val="100000"/>
            </a:schemeClr>
          </a:solidFill>
          <a:ln>
            <a:solidFill>
              <a:schemeClr val="accent1">
                <a:alpha val="100000"/>
              </a:schemeClr>
            </a:solidFill>
          </a:ln>
        </p:spPr>
      </p:sp>
      <p:pic>
        <p:nvPicPr>
          <p:cNvPr id="23" name="Picture 23"/>
          <p:cNvPicPr>
            <a:picLocks noChangeAspect="1"/>
          </p:cNvPicPr>
          <p:nvPr/>
        </p:nvPicPr>
        <p:blipFill>
          <a:blip r:embed="rId6"/>
          <a:srcRect/>
          <a:stretch>
            <a:fillRect/>
          </a:stretch>
        </p:blipFill>
        <p:spPr>
          <a:xfrm>
            <a:off x="1294027" y="1385075"/>
            <a:ext cx="2125510" cy="2125510"/>
          </a:xfrm>
          <a:prstGeom prst="ellipse">
            <a:avLst/>
          </a:prstGeom>
        </p:spPr>
      </p:pic>
      <p:sp>
        <p:nvSpPr>
          <p:cNvPr id="24" name="TextBox 24"/>
          <p:cNvSpPr txBox="1"/>
          <p:nvPr/>
        </p:nvSpPr>
        <p:spPr>
          <a:xfrm>
            <a:off x="4449410" y="4454994"/>
            <a:ext cx="2295358" cy="997982"/>
          </a:xfrm>
          <a:prstGeom prst="rect">
            <a:avLst/>
          </a:prstGeom>
          <a:ln/>
        </p:spPr>
        <p:txBody>
          <a:bodyPr vert="horz" wrap="square" lIns="114300" tIns="57150" rIns="114300" bIns="57150" rtlCol="0" anchor="t" anchorCtr="0">
            <a:normAutofit/>
          </a:bodyPr>
          <a:lstStyle/>
          <a:p>
            <a:pPr algn="just">
              <a:lnSpc>
                <a:spcPct val="96000"/>
              </a:lnSpc>
            </a:pPr>
            <a:r>
              <a:rPr lang="en-US" sz="1425" b="1" dirty="0" err="1">
                <a:solidFill>
                  <a:schemeClr val="dk1">
                    <a:alpha val="100000"/>
                  </a:schemeClr>
                </a:solidFill>
                <a:latin typeface="Microsoft Yahei"/>
                <a:ea typeface="Microsoft Yahei"/>
                <a:cs typeface="Microsoft Yahei"/>
              </a:rPr>
              <a:t>使用云开发数据库或传统数据库（如MySQL）存储用户、内容及交互数据，保证数据的可靠性</a:t>
            </a:r>
            <a:r>
              <a:rPr lang="en-US" sz="1425" b="1" dirty="0">
                <a:solidFill>
                  <a:schemeClr val="dk1">
                    <a:alpha val="100000"/>
                  </a:schemeClr>
                </a:solidFill>
                <a:latin typeface="Microsoft Yahei"/>
                <a:ea typeface="Microsoft Yahei"/>
                <a:cs typeface="Microsoft Yahei"/>
              </a:rPr>
              <a:t>。</a:t>
            </a:r>
          </a:p>
        </p:txBody>
      </p:sp>
      <p:sp>
        <p:nvSpPr>
          <p:cNvPr id="25" name="TextBox 25"/>
          <p:cNvSpPr txBox="1"/>
          <p:nvPr/>
        </p:nvSpPr>
        <p:spPr>
          <a:xfrm>
            <a:off x="7975296" y="4454994"/>
            <a:ext cx="2295358" cy="997982"/>
          </a:xfrm>
          <a:prstGeom prst="rect">
            <a:avLst/>
          </a:prstGeom>
          <a:ln/>
        </p:spPr>
        <p:txBody>
          <a:bodyPr vert="horz" wrap="square" lIns="114300" tIns="57150" rIns="114300" bIns="57150" rtlCol="0" anchor="t" anchorCtr="0">
            <a:normAutofit/>
          </a:bodyPr>
          <a:lstStyle/>
          <a:p>
            <a:pPr algn="just">
              <a:lnSpc>
                <a:spcPct val="96000"/>
              </a:lnSpc>
            </a:pPr>
            <a:r>
              <a:rPr lang="en-US" sz="1425" b="1" dirty="0" err="1">
                <a:solidFill>
                  <a:schemeClr val="dk1">
                    <a:alpha val="100000"/>
                  </a:schemeClr>
                </a:solidFill>
                <a:latin typeface="Microsoft Yahei"/>
                <a:ea typeface="Microsoft Yahei"/>
                <a:cs typeface="Microsoft Yahei"/>
              </a:rPr>
              <a:t>提供对象存储（COS）管理图片、视频文件的服务，支持CDN加速，提高访问速度</a:t>
            </a:r>
            <a:r>
              <a:rPr lang="en-US" sz="1425" b="1" dirty="0">
                <a:solidFill>
                  <a:schemeClr val="dk1">
                    <a:alpha val="100000"/>
                  </a:schemeClr>
                </a:solidFill>
                <a:latin typeface="Microsoft Yahei"/>
                <a:ea typeface="Microsoft Yahei"/>
                <a:cs typeface="Microsoft Yahei"/>
              </a:rPr>
              <a:t>。</a:t>
            </a:r>
          </a:p>
        </p:txBody>
      </p:sp>
      <p:sp>
        <p:nvSpPr>
          <p:cNvPr id="26" name="TextBox 26"/>
          <p:cNvSpPr txBox="1"/>
          <p:nvPr/>
        </p:nvSpPr>
        <p:spPr>
          <a:xfrm>
            <a:off x="7993441" y="1528661"/>
            <a:ext cx="553426" cy="435483"/>
          </a:xfrm>
          <a:prstGeom prst="rect">
            <a:avLst/>
          </a:prstGeom>
          <a:ln/>
        </p:spPr>
        <p:txBody>
          <a:bodyPr vert="horz" wrap="square" lIns="114300" tIns="57150" rIns="114300" bIns="57150" rtlCol="0" anchor="ctr" anchorCtr="0">
            <a:normAutofit/>
          </a:bodyPr>
          <a:lstStyle/>
          <a:p>
            <a:pPr algn="ctr">
              <a:lnSpc>
                <a:spcPct val="100000"/>
              </a:lnSpc>
              <a:spcBef>
                <a:spcPts val="450"/>
              </a:spcBef>
            </a:pPr>
            <a:r>
              <a:rPr lang="en-US" sz="1950" b="1">
                <a:solidFill>
                  <a:srgbClr val="FFFFFF">
                    <a:alpha val="100000"/>
                  </a:srgbClr>
                </a:solidFill>
                <a:latin typeface="Microsoft Yahei"/>
                <a:ea typeface="Microsoft Yahei"/>
                <a:cs typeface="Microsoft Yahei"/>
              </a:rPr>
              <a:t>03</a:t>
            </a:r>
          </a:p>
        </p:txBody>
      </p:sp>
      <p:sp>
        <p:nvSpPr>
          <p:cNvPr id="27" name="TextBox 27"/>
          <p:cNvSpPr txBox="1"/>
          <p:nvPr/>
        </p:nvSpPr>
        <p:spPr>
          <a:xfrm>
            <a:off x="4467555" y="1528661"/>
            <a:ext cx="550828" cy="416249"/>
          </a:xfrm>
          <a:prstGeom prst="rect">
            <a:avLst/>
          </a:prstGeom>
          <a:ln/>
        </p:spPr>
        <p:txBody>
          <a:bodyPr vert="horz" wrap="square" lIns="114300" tIns="57150" rIns="114300" bIns="57150" rtlCol="0" anchor="ctr" anchorCtr="0">
            <a:normAutofit/>
          </a:bodyPr>
          <a:lstStyle/>
          <a:p>
            <a:pPr algn="ctr">
              <a:lnSpc>
                <a:spcPct val="100000"/>
              </a:lnSpc>
              <a:spcBef>
                <a:spcPts val="450"/>
              </a:spcBef>
            </a:pPr>
            <a:r>
              <a:rPr lang="en-US" sz="1800" b="1">
                <a:solidFill>
                  <a:srgbClr val="FFFFFF">
                    <a:alpha val="100000"/>
                  </a:srgbClr>
                </a:solidFill>
                <a:latin typeface="Microsoft Yahei"/>
                <a:ea typeface="Microsoft Yahei"/>
                <a:cs typeface="Microsoft Yahei"/>
              </a:rPr>
              <a:t>02</a:t>
            </a:r>
          </a:p>
        </p:txBody>
      </p:sp>
      <p:sp>
        <p:nvSpPr>
          <p:cNvPr id="28" name="TextBox 28"/>
          <p:cNvSpPr txBox="1"/>
          <p:nvPr/>
        </p:nvSpPr>
        <p:spPr>
          <a:xfrm>
            <a:off x="933987" y="1528661"/>
            <a:ext cx="553426" cy="435483"/>
          </a:xfrm>
          <a:prstGeom prst="rect">
            <a:avLst/>
          </a:prstGeom>
          <a:ln/>
        </p:spPr>
        <p:txBody>
          <a:bodyPr vert="horz" wrap="square" lIns="114300" tIns="57150" rIns="114300" bIns="57150" rtlCol="0" anchor="ctr" anchorCtr="0">
            <a:normAutofit/>
          </a:bodyPr>
          <a:lstStyle/>
          <a:p>
            <a:pPr algn="ctr">
              <a:lnSpc>
                <a:spcPct val="100000"/>
              </a:lnSpc>
              <a:spcBef>
                <a:spcPts val="450"/>
              </a:spcBef>
            </a:pPr>
            <a:r>
              <a:rPr lang="en-US" sz="1950" b="1">
                <a:solidFill>
                  <a:srgbClr val="FFFFFF">
                    <a:alpha val="100000"/>
                  </a:srgbClr>
                </a:solidFill>
                <a:latin typeface="Microsoft Yahei"/>
                <a:ea typeface="Microsoft Yahei"/>
                <a:cs typeface="Microsoft Yahei"/>
              </a:rPr>
              <a:t>01</a:t>
            </a:r>
          </a:p>
        </p:txBody>
      </p:sp>
      <p:sp>
        <p:nvSpPr>
          <p:cNvPr id="29" name="TextBox 29"/>
          <p:cNvSpPr txBox="1"/>
          <p:nvPr/>
        </p:nvSpPr>
        <p:spPr>
          <a:xfrm>
            <a:off x="1094842" y="93878"/>
            <a:ext cx="10001250" cy="914400"/>
          </a:xfrm>
          <a:prstGeom prst="rect">
            <a:avLst/>
          </a:prstGeom>
          <a:ln/>
        </p:spPr>
        <p:txBody>
          <a:bodyPr vert="horz" wrap="square" lIns="123825" tIns="123825" rIns="57150" bIns="123825" rtlCol="0" anchor="t" anchorCtr="0">
            <a:normAutofit/>
          </a:bodyPr>
          <a:lstStyle/>
          <a:p>
            <a:pPr>
              <a:lnSpc>
                <a:spcPct val="140000"/>
              </a:lnSpc>
            </a:pPr>
            <a:r>
              <a:rPr lang="en-US" sz="3000" b="1">
                <a:solidFill>
                  <a:schemeClr val="accent1">
                    <a:alpha val="100000"/>
                  </a:schemeClr>
                </a:solidFill>
                <a:latin typeface="Microsoft Yahei"/>
                <a:ea typeface="Microsoft Yahei"/>
                <a:cs typeface="Microsoft Yahei"/>
              </a:rPr>
              <a:t>后端架构</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2670406" y="-2667000"/>
            <a:ext cx="6858000" cy="12192000"/>
          </a:xfrm>
          <a:prstGeom prst="rect">
            <a:avLst/>
          </a:prstGeom>
        </p:spPr>
      </p:pic>
      <p:cxnSp>
        <p:nvCxnSpPr>
          <p:cNvPr id="3" name="Connector 3"/>
          <p:cNvCxnSpPr/>
          <p:nvPr/>
        </p:nvCxnSpPr>
        <p:spPr>
          <a:xfrm>
            <a:off x="917487" y="0"/>
            <a:ext cx="0" cy="6858000"/>
          </a:xfrm>
          <a:prstGeom prst="line">
            <a:avLst/>
          </a:prstGeom>
          <a:ln w="76200">
            <a:solidFill>
              <a:srgbClr val="FFFFFF">
                <a:alpha val="100000"/>
              </a:srgbClr>
            </a:solidFill>
            <a:prstDash val="solid"/>
            <a:headEnd type="none"/>
            <a:tailEnd type="none"/>
          </a:ln>
        </p:spPr>
      </p:cxnSp>
      <p:pic>
        <p:nvPicPr>
          <p:cNvPr id="4" name="Picture 4"/>
          <p:cNvPicPr>
            <a:picLocks noChangeAspect="1"/>
          </p:cNvPicPr>
          <p:nvPr/>
        </p:nvPicPr>
        <p:blipFill>
          <a:blip r:embed="rId3"/>
          <a:srcRect/>
          <a:stretch>
            <a:fillRect/>
          </a:stretch>
        </p:blipFill>
        <p:spPr>
          <a:xfrm rot="16200000">
            <a:off x="-1298256" y="2813973"/>
            <a:ext cx="4574266" cy="1230054"/>
          </a:xfrm>
          <a:prstGeom prst="rect">
            <a:avLst/>
          </a:prstGeom>
        </p:spPr>
      </p:pic>
      <p:cxnSp>
        <p:nvCxnSpPr>
          <p:cNvPr id="5" name="Connector 5"/>
          <p:cNvCxnSpPr/>
          <p:nvPr/>
        </p:nvCxnSpPr>
        <p:spPr>
          <a:xfrm flipV="1">
            <a:off x="1234836" y="4190638"/>
            <a:ext cx="2373972" cy="4515"/>
          </a:xfrm>
          <a:prstGeom prst="line">
            <a:avLst/>
          </a:prstGeom>
          <a:ln w="9525">
            <a:solidFill>
              <a:schemeClr val="accent1"/>
            </a:solidFill>
            <a:prstDash val="solid"/>
            <a:headEnd type="none"/>
            <a:tailEnd type="none"/>
          </a:ln>
        </p:spPr>
        <p:style>
          <a:lnRef idx="0">
            <a:schemeClr val="accent1"/>
          </a:lnRef>
          <a:fillRef idx="1">
            <a:schemeClr val="accent1"/>
          </a:fillRef>
          <a:effectRef idx="0">
            <a:schemeClr val="accent1"/>
          </a:effectRef>
          <a:fontRef idx="minor">
            <a:schemeClr val="lt1"/>
          </a:fontRef>
        </p:style>
      </p:cxnSp>
      <p:sp>
        <p:nvSpPr>
          <p:cNvPr id="6" name="TextBox 6"/>
          <p:cNvSpPr txBox="1"/>
          <p:nvPr/>
        </p:nvSpPr>
        <p:spPr>
          <a:xfrm>
            <a:off x="1274525" y="4372351"/>
            <a:ext cx="2334283" cy="1226248"/>
          </a:xfrm>
          <a:prstGeom prst="rect">
            <a:avLst/>
          </a:prstGeom>
          <a:ln/>
        </p:spPr>
        <p:txBody>
          <a:bodyPr vert="horz" wrap="square" lIns="114300" tIns="57150" rIns="114300" bIns="57150" rtlCol="0" anchor="t" anchorCtr="0">
            <a:normAutofit/>
          </a:bodyPr>
          <a:lstStyle/>
          <a:p>
            <a:pPr algn="just">
              <a:lnSpc>
                <a:spcPct val="120000"/>
              </a:lnSpc>
            </a:pPr>
            <a:r>
              <a:rPr lang="en-US" sz="1425" b="1" dirty="0" err="1">
                <a:solidFill>
                  <a:schemeClr val="dk1">
                    <a:alpha val="100000"/>
                  </a:schemeClr>
                </a:solidFill>
                <a:latin typeface="Microsoft Yahei"/>
                <a:ea typeface="Microsoft Yahei"/>
                <a:cs typeface="Microsoft Yahei"/>
              </a:rPr>
              <a:t>根据用户需求，设计合理的数据结构，如用户表、内容表、互动表等，保证数据的完整性和可靠性</a:t>
            </a:r>
            <a:r>
              <a:rPr lang="en-US" sz="1425" b="1" dirty="0">
                <a:solidFill>
                  <a:schemeClr val="dk1">
                    <a:alpha val="100000"/>
                  </a:schemeClr>
                </a:solidFill>
                <a:latin typeface="Microsoft Yahei"/>
                <a:ea typeface="Microsoft Yahei"/>
                <a:cs typeface="Microsoft Yahei"/>
              </a:rPr>
              <a:t>。</a:t>
            </a:r>
          </a:p>
        </p:txBody>
      </p:sp>
      <p:pic>
        <p:nvPicPr>
          <p:cNvPr id="7" name="Picture 7"/>
          <p:cNvPicPr>
            <a:picLocks noChangeAspect="1"/>
          </p:cNvPicPr>
          <p:nvPr/>
        </p:nvPicPr>
        <p:blipFill>
          <a:blip r:embed="rId4"/>
          <a:srcRect t="167" b="167"/>
          <a:stretch>
            <a:fillRect/>
          </a:stretch>
        </p:blipFill>
        <p:spPr>
          <a:xfrm>
            <a:off x="1554849" y="1463638"/>
            <a:ext cx="1808709" cy="1808709"/>
          </a:xfrm>
          <a:prstGeom prst="ellipse">
            <a:avLst/>
          </a:prstGeom>
        </p:spPr>
      </p:pic>
      <p:pic>
        <p:nvPicPr>
          <p:cNvPr id="8" name="Picture 8"/>
          <p:cNvPicPr>
            <a:picLocks noChangeAspect="1"/>
          </p:cNvPicPr>
          <p:nvPr/>
        </p:nvPicPr>
        <p:blipFill>
          <a:blip r:embed="rId5"/>
          <a:srcRect/>
          <a:stretch>
            <a:fillRect/>
          </a:stretch>
        </p:blipFill>
        <p:spPr>
          <a:xfrm>
            <a:off x="4902085" y="1463638"/>
            <a:ext cx="1808709" cy="1808709"/>
          </a:xfrm>
          <a:prstGeom prst="ellipse">
            <a:avLst/>
          </a:prstGeom>
        </p:spPr>
      </p:pic>
      <p:pic>
        <p:nvPicPr>
          <p:cNvPr id="9" name="Picture 9"/>
          <p:cNvPicPr>
            <a:picLocks noChangeAspect="1"/>
          </p:cNvPicPr>
          <p:nvPr/>
        </p:nvPicPr>
        <p:blipFill>
          <a:blip r:embed="rId6"/>
          <a:srcRect/>
          <a:stretch>
            <a:fillRect/>
          </a:stretch>
        </p:blipFill>
        <p:spPr>
          <a:xfrm>
            <a:off x="8397838" y="1463638"/>
            <a:ext cx="1808709" cy="1808709"/>
          </a:xfrm>
          <a:prstGeom prst="ellipse">
            <a:avLst/>
          </a:prstGeom>
        </p:spPr>
      </p:pic>
      <p:sp>
        <p:nvSpPr>
          <p:cNvPr id="10" name="TextBox 10"/>
          <p:cNvSpPr txBox="1"/>
          <p:nvPr/>
        </p:nvSpPr>
        <p:spPr>
          <a:xfrm>
            <a:off x="1179920" y="3568260"/>
            <a:ext cx="2830639" cy="471773"/>
          </a:xfrm>
          <a:prstGeom prst="rect">
            <a:avLst/>
          </a:prstGeom>
          <a:ln/>
        </p:spPr>
        <p:txBody>
          <a:bodyPr vert="horz" wrap="square" lIns="114300" tIns="57150" rIns="114300" bIns="57150" rtlCol="0" anchor="t" anchorCtr="0">
            <a:normAutofit/>
          </a:bodyPr>
          <a:lstStyle/>
          <a:p>
            <a:pPr>
              <a:lnSpc>
                <a:spcPct val="96000"/>
              </a:lnSpc>
            </a:pPr>
            <a:r>
              <a:rPr lang="en-US" sz="2250" b="1">
                <a:solidFill>
                  <a:schemeClr val="accent1">
                    <a:alpha val="100000"/>
                  </a:schemeClr>
                </a:solidFill>
                <a:latin typeface="Microsoft Yahei"/>
                <a:ea typeface="Microsoft Yahei"/>
                <a:cs typeface="Microsoft Yahei"/>
              </a:rPr>
              <a:t>数据结构设计</a:t>
            </a:r>
          </a:p>
        </p:txBody>
      </p:sp>
      <p:sp>
        <p:nvSpPr>
          <p:cNvPr id="11" name="AutoShape 11"/>
          <p:cNvSpPr/>
          <p:nvPr/>
        </p:nvSpPr>
        <p:spPr>
          <a:xfrm>
            <a:off x="1176555" y="4144186"/>
            <a:ext cx="92903" cy="92903"/>
          </a:xfrm>
          <a:prstGeom prst="ellipse">
            <a:avLst/>
          </a:prstGeom>
          <a:solidFill>
            <a:schemeClr val="accent1">
              <a:alpha val="100000"/>
            </a:schemeClr>
          </a:solidFill>
          <a:ln/>
        </p:spPr>
      </p:sp>
      <p:sp>
        <p:nvSpPr>
          <p:cNvPr id="12" name="AutoShape 12"/>
          <p:cNvSpPr/>
          <p:nvPr/>
        </p:nvSpPr>
        <p:spPr>
          <a:xfrm>
            <a:off x="3608809" y="4144186"/>
            <a:ext cx="92903" cy="92903"/>
          </a:xfrm>
          <a:prstGeom prst="ellipse">
            <a:avLst/>
          </a:prstGeom>
          <a:solidFill>
            <a:schemeClr val="accent1">
              <a:alpha val="100000"/>
            </a:schemeClr>
          </a:solidFill>
          <a:ln/>
        </p:spPr>
      </p:sp>
      <p:cxnSp>
        <p:nvCxnSpPr>
          <p:cNvPr id="13" name="Connector 13"/>
          <p:cNvCxnSpPr/>
          <p:nvPr/>
        </p:nvCxnSpPr>
        <p:spPr>
          <a:xfrm flipV="1">
            <a:off x="4477557" y="4190638"/>
            <a:ext cx="2373972" cy="4515"/>
          </a:xfrm>
          <a:prstGeom prst="line">
            <a:avLst/>
          </a:prstGeom>
          <a:ln w="9525">
            <a:solidFill>
              <a:schemeClr val="accent2"/>
            </a:solidFill>
            <a:prstDash val="solid"/>
            <a:headEnd type="none"/>
            <a:tailEnd type="none"/>
          </a:ln>
        </p:spPr>
        <p:style>
          <a:lnRef idx="0">
            <a:schemeClr val="accent2"/>
          </a:lnRef>
          <a:fillRef idx="1">
            <a:schemeClr val="accent2"/>
          </a:fillRef>
          <a:effectRef idx="0">
            <a:schemeClr val="accent2"/>
          </a:effectRef>
          <a:fontRef idx="minor">
            <a:schemeClr val="lt1"/>
          </a:fontRef>
        </p:style>
      </p:cxnSp>
      <p:sp>
        <p:nvSpPr>
          <p:cNvPr id="14" name="TextBox 14"/>
          <p:cNvSpPr txBox="1"/>
          <p:nvPr/>
        </p:nvSpPr>
        <p:spPr>
          <a:xfrm>
            <a:off x="4517246" y="4372351"/>
            <a:ext cx="2334283" cy="1226248"/>
          </a:xfrm>
          <a:prstGeom prst="rect">
            <a:avLst/>
          </a:prstGeom>
          <a:ln/>
        </p:spPr>
        <p:txBody>
          <a:bodyPr vert="horz" wrap="square" lIns="114300" tIns="57150" rIns="114300" bIns="57150" rtlCol="0" anchor="t" anchorCtr="0">
            <a:normAutofit/>
          </a:bodyPr>
          <a:lstStyle/>
          <a:p>
            <a:pPr algn="just">
              <a:lnSpc>
                <a:spcPct val="120000"/>
              </a:lnSpc>
            </a:pPr>
            <a:r>
              <a:rPr lang="en-US" sz="1425" b="1" dirty="0" err="1">
                <a:solidFill>
                  <a:schemeClr val="dk1">
                    <a:alpha val="100000"/>
                  </a:schemeClr>
                </a:solidFill>
                <a:latin typeface="Microsoft Yahei"/>
                <a:ea typeface="Microsoft Yahei"/>
                <a:cs typeface="Microsoft Yahei"/>
              </a:rPr>
              <a:t>提供数据备份和恢复功能，保证数据的安全性和可维护性</a:t>
            </a:r>
            <a:r>
              <a:rPr lang="en-US" sz="1425" b="1" dirty="0">
                <a:solidFill>
                  <a:schemeClr val="dk1">
                    <a:alpha val="100000"/>
                  </a:schemeClr>
                </a:solidFill>
                <a:latin typeface="Microsoft Yahei"/>
                <a:ea typeface="Microsoft Yahei"/>
                <a:cs typeface="Microsoft Yahei"/>
              </a:rPr>
              <a:t>。</a:t>
            </a:r>
          </a:p>
        </p:txBody>
      </p:sp>
      <p:sp>
        <p:nvSpPr>
          <p:cNvPr id="15" name="TextBox 15"/>
          <p:cNvSpPr txBox="1"/>
          <p:nvPr/>
        </p:nvSpPr>
        <p:spPr>
          <a:xfrm>
            <a:off x="4422641" y="3568260"/>
            <a:ext cx="2812494" cy="471773"/>
          </a:xfrm>
          <a:prstGeom prst="rect">
            <a:avLst/>
          </a:prstGeom>
          <a:ln/>
        </p:spPr>
        <p:txBody>
          <a:bodyPr vert="horz" wrap="square" lIns="114300" tIns="57150" rIns="114300" bIns="57150" rtlCol="0" anchor="t" anchorCtr="0">
            <a:normAutofit/>
          </a:bodyPr>
          <a:lstStyle/>
          <a:p>
            <a:pPr>
              <a:lnSpc>
                <a:spcPct val="96000"/>
              </a:lnSpc>
            </a:pPr>
            <a:r>
              <a:rPr lang="en-US" sz="2250" b="1">
                <a:solidFill>
                  <a:schemeClr val="accent1">
                    <a:alpha val="100000"/>
                  </a:schemeClr>
                </a:solidFill>
                <a:latin typeface="Microsoft Yahei"/>
                <a:ea typeface="Microsoft Yahei"/>
                <a:cs typeface="Microsoft Yahei"/>
              </a:rPr>
              <a:t>数据备份与恢复</a:t>
            </a:r>
          </a:p>
        </p:txBody>
      </p:sp>
      <p:sp>
        <p:nvSpPr>
          <p:cNvPr id="16" name="AutoShape 16"/>
          <p:cNvSpPr/>
          <p:nvPr/>
        </p:nvSpPr>
        <p:spPr>
          <a:xfrm>
            <a:off x="4419276" y="4144186"/>
            <a:ext cx="92903" cy="92903"/>
          </a:xfrm>
          <a:prstGeom prst="ellipse">
            <a:avLst/>
          </a:prstGeom>
          <a:solidFill>
            <a:schemeClr val="accent2">
              <a:alpha val="100000"/>
            </a:schemeClr>
          </a:solidFill>
          <a:ln/>
        </p:spPr>
      </p:sp>
      <p:sp>
        <p:nvSpPr>
          <p:cNvPr id="17" name="AutoShape 17"/>
          <p:cNvSpPr/>
          <p:nvPr/>
        </p:nvSpPr>
        <p:spPr>
          <a:xfrm>
            <a:off x="6851529" y="4144186"/>
            <a:ext cx="92903" cy="92903"/>
          </a:xfrm>
          <a:prstGeom prst="ellipse">
            <a:avLst/>
          </a:prstGeom>
          <a:solidFill>
            <a:schemeClr val="accent2">
              <a:alpha val="100000"/>
            </a:schemeClr>
          </a:solidFill>
          <a:ln/>
        </p:spPr>
      </p:sp>
      <p:cxnSp>
        <p:nvCxnSpPr>
          <p:cNvPr id="18" name="Connector 18"/>
          <p:cNvCxnSpPr/>
          <p:nvPr/>
        </p:nvCxnSpPr>
        <p:spPr>
          <a:xfrm flipV="1">
            <a:off x="7973310" y="4190638"/>
            <a:ext cx="2373972" cy="4515"/>
          </a:xfrm>
          <a:prstGeom prst="line">
            <a:avLst/>
          </a:prstGeom>
          <a:ln w="9525">
            <a:solidFill>
              <a:schemeClr val="accent1"/>
            </a:solidFill>
            <a:prstDash val="solid"/>
            <a:headEnd type="none"/>
            <a:tailEnd type="none"/>
          </a:ln>
        </p:spPr>
        <p:style>
          <a:lnRef idx="0">
            <a:schemeClr val="accent1"/>
          </a:lnRef>
          <a:fillRef idx="1">
            <a:schemeClr val="accent1"/>
          </a:fillRef>
          <a:effectRef idx="0">
            <a:schemeClr val="accent1"/>
          </a:effectRef>
          <a:fontRef idx="minor">
            <a:schemeClr val="lt1"/>
          </a:fontRef>
        </p:style>
      </p:cxnSp>
      <p:sp>
        <p:nvSpPr>
          <p:cNvPr id="19" name="TextBox 19"/>
          <p:cNvSpPr txBox="1"/>
          <p:nvPr/>
        </p:nvSpPr>
        <p:spPr>
          <a:xfrm>
            <a:off x="8012999" y="4372351"/>
            <a:ext cx="2334283" cy="1226248"/>
          </a:xfrm>
          <a:prstGeom prst="rect">
            <a:avLst/>
          </a:prstGeom>
          <a:ln/>
        </p:spPr>
        <p:txBody>
          <a:bodyPr vert="horz" wrap="square" lIns="114300" tIns="57150" rIns="114300" bIns="57150" rtlCol="0" anchor="t" anchorCtr="0">
            <a:normAutofit/>
          </a:bodyPr>
          <a:lstStyle/>
          <a:p>
            <a:pPr algn="just">
              <a:lnSpc>
                <a:spcPct val="120000"/>
              </a:lnSpc>
            </a:pPr>
            <a:r>
              <a:rPr lang="en-US" sz="1425" b="1" dirty="0" err="1">
                <a:solidFill>
                  <a:schemeClr val="dk1">
                    <a:alpha val="100000"/>
                  </a:schemeClr>
                </a:solidFill>
                <a:latin typeface="Microsoft Yahei"/>
                <a:ea typeface="Microsoft Yahei"/>
                <a:cs typeface="Microsoft Yahei"/>
              </a:rPr>
              <a:t>提供用户身份验证和访问控制功能，保证数据的安全性和隐私保护</a:t>
            </a:r>
            <a:r>
              <a:rPr lang="en-US" sz="1425" b="1" dirty="0">
                <a:solidFill>
                  <a:schemeClr val="dk1">
                    <a:alpha val="100000"/>
                  </a:schemeClr>
                </a:solidFill>
                <a:latin typeface="Microsoft Yahei"/>
                <a:ea typeface="Microsoft Yahei"/>
                <a:cs typeface="Microsoft Yahei"/>
              </a:rPr>
              <a:t>。</a:t>
            </a:r>
          </a:p>
        </p:txBody>
      </p:sp>
      <p:sp>
        <p:nvSpPr>
          <p:cNvPr id="20" name="TextBox 20"/>
          <p:cNvSpPr txBox="1"/>
          <p:nvPr/>
        </p:nvSpPr>
        <p:spPr>
          <a:xfrm>
            <a:off x="7918393" y="3568260"/>
            <a:ext cx="2876002" cy="471773"/>
          </a:xfrm>
          <a:prstGeom prst="rect">
            <a:avLst/>
          </a:prstGeom>
          <a:ln/>
        </p:spPr>
        <p:txBody>
          <a:bodyPr vert="horz" wrap="square" lIns="114300" tIns="57150" rIns="114300" bIns="57150" rtlCol="0" anchor="t" anchorCtr="0">
            <a:normAutofit/>
          </a:bodyPr>
          <a:lstStyle/>
          <a:p>
            <a:pPr>
              <a:lnSpc>
                <a:spcPct val="96000"/>
              </a:lnSpc>
            </a:pPr>
            <a:r>
              <a:rPr lang="en-US" sz="2250" b="1">
                <a:solidFill>
                  <a:schemeClr val="accent1">
                    <a:alpha val="100000"/>
                  </a:schemeClr>
                </a:solidFill>
                <a:latin typeface="Microsoft Yahei"/>
                <a:ea typeface="Microsoft Yahei"/>
                <a:cs typeface="Microsoft Yahei"/>
              </a:rPr>
              <a:t>数据访问控制</a:t>
            </a:r>
          </a:p>
        </p:txBody>
      </p:sp>
      <p:sp>
        <p:nvSpPr>
          <p:cNvPr id="21" name="AutoShape 21"/>
          <p:cNvSpPr/>
          <p:nvPr/>
        </p:nvSpPr>
        <p:spPr>
          <a:xfrm>
            <a:off x="7915029" y="4144186"/>
            <a:ext cx="92903" cy="92903"/>
          </a:xfrm>
          <a:prstGeom prst="ellipse">
            <a:avLst/>
          </a:prstGeom>
          <a:solidFill>
            <a:schemeClr val="accent1">
              <a:alpha val="100000"/>
            </a:schemeClr>
          </a:solidFill>
          <a:ln/>
        </p:spPr>
      </p:sp>
      <p:sp>
        <p:nvSpPr>
          <p:cNvPr id="22" name="AutoShape 22"/>
          <p:cNvSpPr/>
          <p:nvPr/>
        </p:nvSpPr>
        <p:spPr>
          <a:xfrm>
            <a:off x="10347281" y="4144186"/>
            <a:ext cx="92903" cy="92903"/>
          </a:xfrm>
          <a:prstGeom prst="ellipse">
            <a:avLst/>
          </a:prstGeom>
          <a:solidFill>
            <a:schemeClr val="accent1">
              <a:alpha val="100000"/>
            </a:schemeClr>
          </a:solidFill>
          <a:ln/>
        </p:spPr>
      </p:sp>
      <p:sp>
        <p:nvSpPr>
          <p:cNvPr id="23" name="TextBox 23"/>
          <p:cNvSpPr txBox="1"/>
          <p:nvPr/>
        </p:nvSpPr>
        <p:spPr>
          <a:xfrm>
            <a:off x="1094842" y="93878"/>
            <a:ext cx="10001250" cy="914400"/>
          </a:xfrm>
          <a:prstGeom prst="rect">
            <a:avLst/>
          </a:prstGeom>
          <a:ln/>
        </p:spPr>
        <p:txBody>
          <a:bodyPr vert="horz" wrap="square" lIns="123825" tIns="123825" rIns="57150" bIns="123825" rtlCol="0" anchor="t" anchorCtr="0">
            <a:normAutofit/>
          </a:bodyPr>
          <a:lstStyle/>
          <a:p>
            <a:pPr>
              <a:lnSpc>
                <a:spcPct val="140000"/>
              </a:lnSpc>
            </a:pPr>
            <a:r>
              <a:rPr lang="en-US" sz="3000" b="1">
                <a:solidFill>
                  <a:schemeClr val="accent1">
                    <a:alpha val="100000"/>
                  </a:schemeClr>
                </a:solidFill>
                <a:latin typeface="Microsoft Yahei"/>
                <a:ea typeface="Microsoft Yahei"/>
                <a:cs typeface="Microsoft Yahei"/>
              </a:rPr>
              <a:t>数据存储</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2670406" y="-2667000"/>
            <a:ext cx="6858000" cy="12192000"/>
          </a:xfrm>
          <a:prstGeom prst="rect">
            <a:avLst/>
          </a:prstGeom>
        </p:spPr>
      </p:pic>
      <p:cxnSp>
        <p:nvCxnSpPr>
          <p:cNvPr id="3" name="Connector 3"/>
          <p:cNvCxnSpPr/>
          <p:nvPr/>
        </p:nvCxnSpPr>
        <p:spPr>
          <a:xfrm>
            <a:off x="917487" y="0"/>
            <a:ext cx="0" cy="6858000"/>
          </a:xfrm>
          <a:prstGeom prst="line">
            <a:avLst/>
          </a:prstGeom>
          <a:ln w="76200">
            <a:solidFill>
              <a:srgbClr val="FFFFFF">
                <a:alpha val="100000"/>
              </a:srgbClr>
            </a:solidFill>
            <a:prstDash val="solid"/>
            <a:headEnd type="none"/>
            <a:tailEnd type="none"/>
          </a:ln>
        </p:spPr>
      </p:cxnSp>
      <p:pic>
        <p:nvPicPr>
          <p:cNvPr id="4" name="Picture 4"/>
          <p:cNvPicPr>
            <a:picLocks noChangeAspect="1"/>
          </p:cNvPicPr>
          <p:nvPr/>
        </p:nvPicPr>
        <p:blipFill>
          <a:blip r:embed="rId3"/>
          <a:srcRect/>
          <a:stretch>
            <a:fillRect/>
          </a:stretch>
        </p:blipFill>
        <p:spPr>
          <a:xfrm rot="16200000">
            <a:off x="-1298256" y="2813973"/>
            <a:ext cx="4574266" cy="1230054"/>
          </a:xfrm>
          <a:prstGeom prst="rect">
            <a:avLst/>
          </a:prstGeom>
        </p:spPr>
      </p:pic>
      <p:grpSp>
        <p:nvGrpSpPr>
          <p:cNvPr id="5" name="Group 5"/>
          <p:cNvGrpSpPr/>
          <p:nvPr/>
        </p:nvGrpSpPr>
        <p:grpSpPr>
          <a:xfrm>
            <a:off x="5698613" y="2968756"/>
            <a:ext cx="5508580" cy="1105400"/>
            <a:chOff x="5698613" y="2968756"/>
            <a:chExt cx="5508580" cy="1105400"/>
          </a:xfrm>
        </p:grpSpPr>
        <p:sp>
          <p:nvSpPr>
            <p:cNvPr id="6" name="TextBox 6"/>
            <p:cNvSpPr txBox="1"/>
            <p:nvPr/>
          </p:nvSpPr>
          <p:spPr>
            <a:xfrm>
              <a:off x="5698613" y="2968756"/>
              <a:ext cx="4306342" cy="379596"/>
            </a:xfrm>
            <a:prstGeom prst="rect">
              <a:avLst/>
            </a:prstGeom>
            <a:ln/>
          </p:spPr>
          <p:txBody>
            <a:bodyPr vert="horz" wrap="square" lIns="114300" tIns="57150" rIns="114300" bIns="57150" rtlCol="0" anchor="t" anchorCtr="0">
              <a:normAutofit/>
            </a:bodyPr>
            <a:lstStyle/>
            <a:p>
              <a:pPr>
                <a:lnSpc>
                  <a:spcPct val="77000"/>
                </a:lnSpc>
              </a:pPr>
              <a:r>
                <a:rPr lang="en-US" sz="1800" b="1">
                  <a:solidFill>
                    <a:schemeClr val="accent1">
                      <a:alpha val="100000"/>
                    </a:schemeClr>
                  </a:solidFill>
                  <a:latin typeface="Microsoft Yahei"/>
                  <a:ea typeface="Microsoft Yahei"/>
                  <a:cs typeface="Microsoft Yahei"/>
                </a:rPr>
                <a:t>对象存储</a:t>
              </a:r>
            </a:p>
          </p:txBody>
        </p:sp>
        <p:sp>
          <p:nvSpPr>
            <p:cNvPr id="7" name="TextBox 7"/>
            <p:cNvSpPr txBox="1"/>
            <p:nvPr/>
          </p:nvSpPr>
          <p:spPr>
            <a:xfrm>
              <a:off x="5698613" y="3405327"/>
              <a:ext cx="5508580" cy="668829"/>
            </a:xfrm>
            <a:prstGeom prst="rect">
              <a:avLst/>
            </a:prstGeom>
            <a:ln/>
          </p:spPr>
          <p:txBody>
            <a:bodyPr vert="horz" wrap="square" lIns="114300" tIns="57150" rIns="114300" bIns="57150" rtlCol="0" anchor="t" anchorCtr="0">
              <a:normAutofit/>
            </a:bodyPr>
            <a:lstStyle/>
            <a:p>
              <a:pPr>
                <a:lnSpc>
                  <a:spcPct val="120000"/>
                </a:lnSpc>
              </a:pPr>
              <a:r>
                <a:rPr lang="en-US" sz="1425" b="1" dirty="0" err="1">
                  <a:solidFill>
                    <a:schemeClr val="dk1">
                      <a:alpha val="100000"/>
                    </a:schemeClr>
                  </a:solidFill>
                  <a:latin typeface="Microsoft Yahei"/>
                  <a:ea typeface="Microsoft Yahei"/>
                  <a:cs typeface="Microsoft Yahei"/>
                </a:rPr>
                <a:t>通过对象存储服务，管理图片、视频等文件，提高内容的存储效率和可靠性</a:t>
              </a:r>
              <a:r>
                <a:rPr lang="en-US" sz="1425" b="1" dirty="0">
                  <a:solidFill>
                    <a:schemeClr val="dk1">
                      <a:alpha val="100000"/>
                    </a:schemeClr>
                  </a:solidFill>
                  <a:latin typeface="Microsoft Yahei"/>
                  <a:ea typeface="Microsoft Yahei"/>
                  <a:cs typeface="Microsoft Yahei"/>
                </a:rPr>
                <a:t>。</a:t>
              </a:r>
            </a:p>
          </p:txBody>
        </p:sp>
      </p:grpSp>
      <p:sp>
        <p:nvSpPr>
          <p:cNvPr id="11" name="TextBox 11"/>
          <p:cNvSpPr txBox="1"/>
          <p:nvPr/>
        </p:nvSpPr>
        <p:spPr>
          <a:xfrm>
            <a:off x="5698613" y="1398425"/>
            <a:ext cx="4306342" cy="379596"/>
          </a:xfrm>
          <a:prstGeom prst="rect">
            <a:avLst/>
          </a:prstGeom>
          <a:ln/>
        </p:spPr>
        <p:txBody>
          <a:bodyPr vert="horz" wrap="square" lIns="114300" tIns="57150" rIns="114300" bIns="57150" rtlCol="0" anchor="t" anchorCtr="0">
            <a:normAutofit/>
          </a:bodyPr>
          <a:lstStyle/>
          <a:p>
            <a:pPr>
              <a:lnSpc>
                <a:spcPct val="77000"/>
              </a:lnSpc>
            </a:pPr>
            <a:r>
              <a:rPr lang="en-US" sz="1800" b="1">
                <a:solidFill>
                  <a:schemeClr val="accent1">
                    <a:alpha val="100000"/>
                  </a:schemeClr>
                </a:solidFill>
                <a:latin typeface="Microsoft Yahei"/>
                <a:ea typeface="Microsoft Yahei"/>
                <a:cs typeface="Microsoft Yahei"/>
              </a:rPr>
              <a:t>CDN加速</a:t>
            </a:r>
          </a:p>
        </p:txBody>
      </p:sp>
      <p:sp>
        <p:nvSpPr>
          <p:cNvPr id="12" name="TextBox 12"/>
          <p:cNvSpPr txBox="1"/>
          <p:nvPr/>
        </p:nvSpPr>
        <p:spPr>
          <a:xfrm>
            <a:off x="5698613" y="1834997"/>
            <a:ext cx="5430080" cy="668829"/>
          </a:xfrm>
          <a:prstGeom prst="rect">
            <a:avLst/>
          </a:prstGeom>
          <a:ln/>
        </p:spPr>
        <p:txBody>
          <a:bodyPr vert="horz" wrap="square" lIns="114300" tIns="57150" rIns="114300" bIns="57150" rtlCol="0" anchor="t" anchorCtr="0">
            <a:normAutofit/>
          </a:bodyPr>
          <a:lstStyle/>
          <a:p>
            <a:pPr>
              <a:lnSpc>
                <a:spcPct val="120000"/>
              </a:lnSpc>
            </a:pPr>
            <a:r>
              <a:rPr lang="en-US" sz="1425" b="1" dirty="0" err="1">
                <a:solidFill>
                  <a:schemeClr val="dk1">
                    <a:alpha val="100000"/>
                  </a:schemeClr>
                </a:solidFill>
                <a:latin typeface="Microsoft Yahei"/>
                <a:ea typeface="Microsoft Yahei"/>
                <a:cs typeface="Microsoft Yahei"/>
              </a:rPr>
              <a:t>通过CDN加速服务，提高内容的访问速度和用户体验</a:t>
            </a:r>
            <a:r>
              <a:rPr lang="en-US" sz="1425" dirty="0">
                <a:solidFill>
                  <a:schemeClr val="dk1">
                    <a:alpha val="100000"/>
                  </a:schemeClr>
                </a:solidFill>
                <a:latin typeface="Microsoft Yahei"/>
                <a:ea typeface="Microsoft Yahei"/>
                <a:cs typeface="Microsoft Yahei"/>
              </a:rPr>
              <a:t>。</a:t>
            </a:r>
          </a:p>
        </p:txBody>
      </p:sp>
      <p:pic>
        <p:nvPicPr>
          <p:cNvPr id="13" name="Picture 13"/>
          <p:cNvPicPr>
            <a:picLocks noChangeAspect="1"/>
          </p:cNvPicPr>
          <p:nvPr/>
        </p:nvPicPr>
        <p:blipFill>
          <a:blip r:embed="rId4"/>
          <a:srcRect/>
          <a:stretch>
            <a:fillRect/>
          </a:stretch>
        </p:blipFill>
        <p:spPr>
          <a:xfrm>
            <a:off x="827728" y="1232187"/>
            <a:ext cx="4346281" cy="4346281"/>
          </a:xfrm>
          <a:prstGeom prst="diamond">
            <a:avLst/>
          </a:prstGeom>
        </p:spPr>
      </p:pic>
      <p:sp>
        <p:nvSpPr>
          <p:cNvPr id="14" name="TextBox 14"/>
          <p:cNvSpPr txBox="1"/>
          <p:nvPr/>
        </p:nvSpPr>
        <p:spPr>
          <a:xfrm>
            <a:off x="1094842" y="93878"/>
            <a:ext cx="10001250" cy="914400"/>
          </a:xfrm>
          <a:prstGeom prst="rect">
            <a:avLst/>
          </a:prstGeom>
          <a:ln/>
        </p:spPr>
        <p:txBody>
          <a:bodyPr vert="horz" wrap="square" lIns="123825" tIns="123825" rIns="57150" bIns="123825" rtlCol="0" anchor="t" anchorCtr="0">
            <a:normAutofit/>
          </a:bodyPr>
          <a:lstStyle/>
          <a:p>
            <a:pPr>
              <a:lnSpc>
                <a:spcPct val="140000"/>
              </a:lnSpc>
            </a:pPr>
            <a:r>
              <a:rPr lang="en-US" sz="3000" b="1">
                <a:solidFill>
                  <a:schemeClr val="accent1">
                    <a:alpha val="100000"/>
                  </a:schemeClr>
                </a:solidFill>
                <a:latin typeface="Microsoft Yahei"/>
                <a:ea typeface="Microsoft Yahei"/>
                <a:cs typeface="Microsoft Yahei"/>
              </a:rPr>
              <a:t>服务支持</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2670406" y="-2667000"/>
            <a:ext cx="6858000" cy="12192000"/>
          </a:xfrm>
          <a:prstGeom prst="rect">
            <a:avLst/>
          </a:prstGeom>
        </p:spPr>
      </p:pic>
      <p:cxnSp>
        <p:nvCxnSpPr>
          <p:cNvPr id="3" name="Connector 3"/>
          <p:cNvCxnSpPr/>
          <p:nvPr/>
        </p:nvCxnSpPr>
        <p:spPr>
          <a:xfrm>
            <a:off x="917487" y="0"/>
            <a:ext cx="0" cy="6858000"/>
          </a:xfrm>
          <a:prstGeom prst="line">
            <a:avLst/>
          </a:prstGeom>
          <a:ln w="76200">
            <a:solidFill>
              <a:srgbClr val="FFFFFF">
                <a:alpha val="100000"/>
              </a:srgbClr>
            </a:solidFill>
            <a:prstDash val="solid"/>
            <a:headEnd type="none"/>
            <a:tailEnd type="none"/>
          </a:ln>
        </p:spPr>
      </p:cxnSp>
      <p:pic>
        <p:nvPicPr>
          <p:cNvPr id="4" name="Picture 4"/>
          <p:cNvPicPr>
            <a:picLocks noChangeAspect="1"/>
          </p:cNvPicPr>
          <p:nvPr/>
        </p:nvPicPr>
        <p:blipFill>
          <a:blip r:embed="rId3"/>
          <a:srcRect/>
          <a:stretch>
            <a:fillRect/>
          </a:stretch>
        </p:blipFill>
        <p:spPr>
          <a:xfrm rot="16200000">
            <a:off x="-1298256" y="2813973"/>
            <a:ext cx="4574266" cy="1230054"/>
          </a:xfrm>
          <a:prstGeom prst="rect">
            <a:avLst/>
          </a:prstGeom>
        </p:spPr>
      </p:pic>
      <p:grpSp>
        <p:nvGrpSpPr>
          <p:cNvPr id="5" name="Group 5"/>
          <p:cNvGrpSpPr/>
          <p:nvPr/>
        </p:nvGrpSpPr>
        <p:grpSpPr>
          <a:xfrm>
            <a:off x="5698613" y="2968756"/>
            <a:ext cx="5508580" cy="1105400"/>
            <a:chOff x="5698613" y="2968756"/>
            <a:chExt cx="5508580" cy="1105400"/>
          </a:xfrm>
        </p:grpSpPr>
        <p:sp>
          <p:nvSpPr>
            <p:cNvPr id="6" name="TextBox 6"/>
            <p:cNvSpPr txBox="1"/>
            <p:nvPr/>
          </p:nvSpPr>
          <p:spPr>
            <a:xfrm>
              <a:off x="5698613" y="2968756"/>
              <a:ext cx="4306342" cy="379596"/>
            </a:xfrm>
            <a:prstGeom prst="rect">
              <a:avLst/>
            </a:prstGeom>
            <a:ln/>
          </p:spPr>
          <p:txBody>
            <a:bodyPr vert="horz" wrap="square" lIns="114300" tIns="57150" rIns="114300" bIns="57150" rtlCol="0" anchor="t" anchorCtr="0">
              <a:normAutofit/>
            </a:bodyPr>
            <a:lstStyle/>
            <a:p>
              <a:pPr>
                <a:lnSpc>
                  <a:spcPct val="77000"/>
                </a:lnSpc>
              </a:pPr>
              <a:r>
                <a:rPr lang="zh-CN" altLang="en-US" sz="1800" b="1" dirty="0">
                  <a:solidFill>
                    <a:schemeClr val="accent1">
                      <a:alpha val="100000"/>
                    </a:schemeClr>
                  </a:solidFill>
                  <a:latin typeface="Microsoft Yahei"/>
                  <a:ea typeface="Microsoft Yahei"/>
                  <a:cs typeface="Microsoft Yahei"/>
                </a:rPr>
                <a:t>预计进度</a:t>
              </a:r>
              <a:endParaRPr lang="en-US" sz="1800" b="1" dirty="0">
                <a:solidFill>
                  <a:schemeClr val="accent1">
                    <a:alpha val="100000"/>
                  </a:schemeClr>
                </a:solidFill>
                <a:latin typeface="Microsoft Yahei"/>
                <a:ea typeface="Microsoft Yahei"/>
                <a:cs typeface="Microsoft Yahei"/>
              </a:endParaRPr>
            </a:p>
          </p:txBody>
        </p:sp>
        <p:sp>
          <p:nvSpPr>
            <p:cNvPr id="7" name="TextBox 7"/>
            <p:cNvSpPr txBox="1"/>
            <p:nvPr/>
          </p:nvSpPr>
          <p:spPr>
            <a:xfrm>
              <a:off x="5698613" y="3405327"/>
              <a:ext cx="5508580" cy="668829"/>
            </a:xfrm>
            <a:prstGeom prst="rect">
              <a:avLst/>
            </a:prstGeom>
            <a:ln/>
          </p:spPr>
          <p:txBody>
            <a:bodyPr vert="horz" wrap="square" lIns="114300" tIns="57150" rIns="114300" bIns="57150" rtlCol="0" anchor="t" anchorCtr="0">
              <a:normAutofit/>
            </a:bodyPr>
            <a:lstStyle/>
            <a:p>
              <a:pPr>
                <a:lnSpc>
                  <a:spcPct val="120000"/>
                </a:lnSpc>
              </a:pPr>
              <a:r>
                <a:rPr lang="en-US" sz="1425" b="1" dirty="0">
                  <a:solidFill>
                    <a:schemeClr val="dk1">
                      <a:alpha val="100000"/>
                    </a:schemeClr>
                  </a:solidFill>
                  <a:latin typeface="Microsoft Yahei"/>
                  <a:ea typeface="Microsoft Yahei"/>
                  <a:cs typeface="Microsoft Yahei"/>
                </a:rPr>
                <a:t>1</a:t>
              </a:r>
              <a:r>
                <a:rPr lang="zh-CN" altLang="en-US" sz="1425" b="1" dirty="0">
                  <a:solidFill>
                    <a:schemeClr val="dk1">
                      <a:alpha val="100000"/>
                    </a:schemeClr>
                  </a:solidFill>
                  <a:latin typeface="Microsoft Yahei"/>
                  <a:ea typeface="Microsoft Yahei"/>
                  <a:cs typeface="Microsoft Yahei"/>
                </a:rPr>
                <a:t>个月</a:t>
              </a:r>
              <a:endParaRPr lang="en-US" altLang="zh-CN" sz="1425" b="1" dirty="0">
                <a:solidFill>
                  <a:schemeClr val="dk1">
                    <a:alpha val="100000"/>
                  </a:schemeClr>
                </a:solidFill>
                <a:latin typeface="Microsoft Yahei"/>
                <a:ea typeface="Microsoft Yahei"/>
                <a:cs typeface="Microsoft Yahei"/>
              </a:endParaRPr>
            </a:p>
            <a:p>
              <a:pPr>
                <a:lnSpc>
                  <a:spcPct val="120000"/>
                </a:lnSpc>
              </a:pPr>
              <a:r>
                <a:rPr lang="zh-CN" altLang="en-US" sz="1425" b="1" dirty="0">
                  <a:solidFill>
                    <a:schemeClr val="dk1">
                      <a:alpha val="100000"/>
                    </a:schemeClr>
                  </a:solidFill>
                  <a:latin typeface="Microsoft Yahei"/>
                  <a:ea typeface="Microsoft Yahei"/>
                  <a:cs typeface="Microsoft Yahei"/>
                </a:rPr>
                <a:t>前后端分离</a:t>
              </a:r>
              <a:r>
                <a:rPr lang="en-US" altLang="zh-CN" sz="1425" b="1" dirty="0">
                  <a:solidFill>
                    <a:schemeClr val="dk1">
                      <a:alpha val="100000"/>
                    </a:schemeClr>
                  </a:solidFill>
                  <a:latin typeface="Microsoft Yahei"/>
                  <a:ea typeface="Microsoft Yahei"/>
                  <a:cs typeface="Microsoft Yahei"/>
                </a:rPr>
                <a:t>——</a:t>
              </a:r>
              <a:r>
                <a:rPr lang="zh-CN" altLang="en-US" sz="1425" b="1" dirty="0">
                  <a:solidFill>
                    <a:schemeClr val="dk1">
                      <a:alpha val="100000"/>
                    </a:schemeClr>
                  </a:solidFill>
                  <a:latin typeface="Microsoft Yahei"/>
                  <a:ea typeface="Microsoft Yahei"/>
                  <a:cs typeface="Microsoft Yahei"/>
                </a:rPr>
                <a:t>端口对接</a:t>
              </a:r>
              <a:r>
                <a:rPr lang="en-US" altLang="zh-CN" sz="1425" b="1" dirty="0">
                  <a:solidFill>
                    <a:schemeClr val="dk1">
                      <a:alpha val="100000"/>
                    </a:schemeClr>
                  </a:solidFill>
                  <a:latin typeface="Microsoft Yahei"/>
                  <a:ea typeface="Microsoft Yahei"/>
                  <a:cs typeface="Microsoft Yahei"/>
                </a:rPr>
                <a:t>——</a:t>
              </a:r>
              <a:r>
                <a:rPr lang="zh-CN" altLang="en-US" sz="1425" b="1" dirty="0">
                  <a:solidFill>
                    <a:schemeClr val="dk1">
                      <a:alpha val="100000"/>
                    </a:schemeClr>
                  </a:solidFill>
                  <a:latin typeface="Microsoft Yahei"/>
                  <a:ea typeface="Microsoft Yahei"/>
                  <a:cs typeface="Microsoft Yahei"/>
                </a:rPr>
                <a:t>初版平台</a:t>
              </a:r>
              <a:r>
                <a:rPr lang="en-US" altLang="zh-CN" sz="1425" b="1" dirty="0">
                  <a:solidFill>
                    <a:schemeClr val="dk1">
                      <a:alpha val="100000"/>
                    </a:schemeClr>
                  </a:solidFill>
                  <a:latin typeface="Microsoft Yahei"/>
                  <a:ea typeface="Microsoft Yahei"/>
                  <a:cs typeface="Microsoft Yahei"/>
                </a:rPr>
                <a:t>——</a:t>
              </a:r>
              <a:r>
                <a:rPr lang="zh-CN" altLang="en-US" sz="1425" b="1" dirty="0">
                  <a:solidFill>
                    <a:schemeClr val="dk1">
                      <a:alpha val="100000"/>
                    </a:schemeClr>
                  </a:solidFill>
                  <a:latin typeface="Microsoft Yahei"/>
                  <a:ea typeface="Microsoft Yahei"/>
                  <a:cs typeface="Microsoft Yahei"/>
                </a:rPr>
                <a:t>项目迭代 功能补充</a:t>
              </a:r>
              <a:endParaRPr lang="en-US" sz="1425" b="1" dirty="0">
                <a:solidFill>
                  <a:schemeClr val="dk1">
                    <a:alpha val="100000"/>
                  </a:schemeClr>
                </a:solidFill>
                <a:latin typeface="Microsoft Yahei"/>
                <a:ea typeface="Microsoft Yahei"/>
                <a:cs typeface="Microsoft Yahei"/>
              </a:endParaRPr>
            </a:p>
          </p:txBody>
        </p:sp>
      </p:grpSp>
      <p:sp>
        <p:nvSpPr>
          <p:cNvPr id="11" name="TextBox 11"/>
          <p:cNvSpPr txBox="1"/>
          <p:nvPr/>
        </p:nvSpPr>
        <p:spPr>
          <a:xfrm>
            <a:off x="5698613" y="1398425"/>
            <a:ext cx="4306342" cy="379596"/>
          </a:xfrm>
          <a:prstGeom prst="rect">
            <a:avLst/>
          </a:prstGeom>
          <a:ln/>
        </p:spPr>
        <p:txBody>
          <a:bodyPr vert="horz" wrap="square" lIns="114300" tIns="57150" rIns="114300" bIns="57150" rtlCol="0" anchor="t" anchorCtr="0">
            <a:normAutofit/>
          </a:bodyPr>
          <a:lstStyle/>
          <a:p>
            <a:pPr>
              <a:lnSpc>
                <a:spcPct val="77000"/>
              </a:lnSpc>
            </a:pPr>
            <a:r>
              <a:rPr lang="zh-CN" altLang="en-US" sz="1800" b="1" dirty="0">
                <a:solidFill>
                  <a:schemeClr val="accent1">
                    <a:alpha val="100000"/>
                  </a:schemeClr>
                </a:solidFill>
                <a:latin typeface="Microsoft Yahei"/>
                <a:ea typeface="Microsoft Yahei"/>
                <a:cs typeface="Microsoft Yahei"/>
              </a:rPr>
              <a:t>小组分工</a:t>
            </a:r>
            <a:endParaRPr lang="en-US" sz="1800" b="1" dirty="0">
              <a:solidFill>
                <a:schemeClr val="accent1">
                  <a:alpha val="100000"/>
                </a:schemeClr>
              </a:solidFill>
              <a:latin typeface="Microsoft Yahei"/>
              <a:ea typeface="Microsoft Yahei"/>
              <a:cs typeface="Microsoft Yahei"/>
            </a:endParaRPr>
          </a:p>
        </p:txBody>
      </p:sp>
      <p:sp>
        <p:nvSpPr>
          <p:cNvPr id="12" name="TextBox 12"/>
          <p:cNvSpPr txBox="1"/>
          <p:nvPr/>
        </p:nvSpPr>
        <p:spPr>
          <a:xfrm>
            <a:off x="5698613" y="1834997"/>
            <a:ext cx="5430080" cy="668829"/>
          </a:xfrm>
          <a:prstGeom prst="rect">
            <a:avLst/>
          </a:prstGeom>
          <a:ln/>
        </p:spPr>
        <p:txBody>
          <a:bodyPr vert="horz" wrap="square" lIns="114300" tIns="57150" rIns="114300" bIns="57150" rtlCol="0" anchor="t" anchorCtr="0">
            <a:normAutofit/>
          </a:bodyPr>
          <a:lstStyle/>
          <a:p>
            <a:pPr>
              <a:lnSpc>
                <a:spcPct val="120000"/>
              </a:lnSpc>
            </a:pPr>
            <a:r>
              <a:rPr lang="zh-CN" altLang="en-US" sz="1425" b="1" dirty="0">
                <a:solidFill>
                  <a:schemeClr val="dk1">
                    <a:alpha val="100000"/>
                  </a:schemeClr>
                </a:solidFill>
                <a:latin typeface="Microsoft Yahei"/>
                <a:ea typeface="Microsoft Yahei"/>
                <a:cs typeface="Microsoft Yahei"/>
              </a:rPr>
              <a:t>产品经理</a:t>
            </a:r>
            <a:r>
              <a:rPr lang="en-US" altLang="zh-CN" sz="1425" b="1" dirty="0">
                <a:solidFill>
                  <a:schemeClr val="dk1">
                    <a:alpha val="100000"/>
                  </a:schemeClr>
                </a:solidFill>
                <a:latin typeface="Microsoft Yahei"/>
                <a:ea typeface="Microsoft Yahei"/>
                <a:cs typeface="Microsoft Yahei"/>
              </a:rPr>
              <a:t>1</a:t>
            </a:r>
            <a:r>
              <a:rPr lang="zh-CN" altLang="en-US" sz="1425" b="1" dirty="0">
                <a:solidFill>
                  <a:schemeClr val="dk1">
                    <a:alpha val="100000"/>
                  </a:schemeClr>
                </a:solidFill>
                <a:latin typeface="Microsoft Yahei"/>
                <a:ea typeface="Microsoft Yahei"/>
                <a:cs typeface="Microsoft Yahei"/>
              </a:rPr>
              <a:t>人，前端</a:t>
            </a:r>
            <a:r>
              <a:rPr lang="en-US" altLang="zh-CN" sz="1425" b="1" dirty="0">
                <a:solidFill>
                  <a:schemeClr val="dk1">
                    <a:alpha val="100000"/>
                  </a:schemeClr>
                </a:solidFill>
                <a:latin typeface="Microsoft Yahei"/>
                <a:ea typeface="Microsoft Yahei"/>
                <a:cs typeface="Microsoft Yahei"/>
              </a:rPr>
              <a:t>3</a:t>
            </a:r>
            <a:r>
              <a:rPr lang="zh-CN" altLang="en-US" sz="1425" b="1" dirty="0">
                <a:solidFill>
                  <a:schemeClr val="dk1">
                    <a:alpha val="100000"/>
                  </a:schemeClr>
                </a:solidFill>
                <a:latin typeface="Microsoft Yahei"/>
                <a:ea typeface="Microsoft Yahei"/>
                <a:cs typeface="Microsoft Yahei"/>
              </a:rPr>
              <a:t>人，后端</a:t>
            </a:r>
            <a:r>
              <a:rPr lang="en-US" altLang="zh-CN" sz="1425" b="1" dirty="0">
                <a:solidFill>
                  <a:schemeClr val="dk1">
                    <a:alpha val="100000"/>
                  </a:schemeClr>
                </a:solidFill>
                <a:latin typeface="Microsoft Yahei"/>
                <a:ea typeface="Microsoft Yahei"/>
                <a:cs typeface="Microsoft Yahei"/>
              </a:rPr>
              <a:t>2</a:t>
            </a:r>
            <a:r>
              <a:rPr lang="zh-CN" altLang="en-US" sz="1425" b="1" dirty="0">
                <a:solidFill>
                  <a:schemeClr val="dk1">
                    <a:alpha val="100000"/>
                  </a:schemeClr>
                </a:solidFill>
                <a:latin typeface="Microsoft Yahei"/>
                <a:ea typeface="Microsoft Yahei"/>
                <a:cs typeface="Microsoft Yahei"/>
              </a:rPr>
              <a:t>人，测试</a:t>
            </a:r>
            <a:r>
              <a:rPr lang="en-US" altLang="zh-CN" sz="1425" b="1" dirty="0">
                <a:solidFill>
                  <a:schemeClr val="dk1">
                    <a:alpha val="100000"/>
                  </a:schemeClr>
                </a:solidFill>
                <a:latin typeface="Microsoft Yahei"/>
                <a:ea typeface="Microsoft Yahei"/>
                <a:cs typeface="Microsoft Yahei"/>
              </a:rPr>
              <a:t>1</a:t>
            </a:r>
            <a:r>
              <a:rPr lang="zh-CN" altLang="en-US" sz="1425" b="1" dirty="0">
                <a:solidFill>
                  <a:schemeClr val="dk1">
                    <a:alpha val="100000"/>
                  </a:schemeClr>
                </a:solidFill>
                <a:latin typeface="Microsoft Yahei"/>
                <a:ea typeface="Microsoft Yahei"/>
                <a:cs typeface="Microsoft Yahei"/>
              </a:rPr>
              <a:t>人，文档管理</a:t>
            </a:r>
            <a:r>
              <a:rPr lang="en-US" altLang="zh-CN" sz="1425" b="1" dirty="0">
                <a:solidFill>
                  <a:schemeClr val="dk1">
                    <a:alpha val="100000"/>
                  </a:schemeClr>
                </a:solidFill>
                <a:latin typeface="Microsoft Yahei"/>
                <a:ea typeface="Microsoft Yahei"/>
                <a:cs typeface="Microsoft Yahei"/>
              </a:rPr>
              <a:t>1</a:t>
            </a:r>
            <a:r>
              <a:rPr lang="zh-CN" altLang="en-US" sz="1425" b="1" dirty="0">
                <a:solidFill>
                  <a:schemeClr val="dk1">
                    <a:alpha val="100000"/>
                  </a:schemeClr>
                </a:solidFill>
                <a:latin typeface="Microsoft Yahei"/>
                <a:ea typeface="Microsoft Yahei"/>
                <a:cs typeface="Microsoft Yahei"/>
              </a:rPr>
              <a:t>人</a:t>
            </a:r>
            <a:endParaRPr lang="en-US" sz="1425" dirty="0">
              <a:solidFill>
                <a:schemeClr val="dk1">
                  <a:alpha val="100000"/>
                </a:schemeClr>
              </a:solidFill>
              <a:latin typeface="Microsoft Yahei"/>
              <a:ea typeface="Microsoft Yahei"/>
              <a:cs typeface="Microsoft Yahei"/>
            </a:endParaRPr>
          </a:p>
        </p:txBody>
      </p:sp>
      <p:pic>
        <p:nvPicPr>
          <p:cNvPr id="13" name="Picture 13"/>
          <p:cNvPicPr>
            <a:picLocks noChangeAspect="1"/>
          </p:cNvPicPr>
          <p:nvPr/>
        </p:nvPicPr>
        <p:blipFill>
          <a:blip r:embed="rId4"/>
          <a:srcRect/>
          <a:stretch>
            <a:fillRect/>
          </a:stretch>
        </p:blipFill>
        <p:spPr>
          <a:xfrm>
            <a:off x="827728" y="1232187"/>
            <a:ext cx="4346281" cy="4346281"/>
          </a:xfrm>
          <a:prstGeom prst="diamond">
            <a:avLst/>
          </a:prstGeom>
        </p:spPr>
      </p:pic>
      <p:sp>
        <p:nvSpPr>
          <p:cNvPr id="14" name="TextBox 14"/>
          <p:cNvSpPr txBox="1"/>
          <p:nvPr/>
        </p:nvSpPr>
        <p:spPr>
          <a:xfrm>
            <a:off x="1094842" y="93878"/>
            <a:ext cx="10001250" cy="914400"/>
          </a:xfrm>
          <a:prstGeom prst="rect">
            <a:avLst/>
          </a:prstGeom>
          <a:ln/>
        </p:spPr>
        <p:txBody>
          <a:bodyPr vert="horz" wrap="square" lIns="123825" tIns="123825" rIns="57150" bIns="123825" rtlCol="0" anchor="t" anchorCtr="0">
            <a:normAutofit/>
          </a:bodyPr>
          <a:lstStyle/>
          <a:p>
            <a:pPr>
              <a:lnSpc>
                <a:spcPct val="140000"/>
              </a:lnSpc>
            </a:pPr>
            <a:r>
              <a:rPr lang="zh-CN" altLang="en-US" sz="3000" b="1" dirty="0">
                <a:solidFill>
                  <a:schemeClr val="accent1">
                    <a:alpha val="100000"/>
                  </a:schemeClr>
                </a:solidFill>
                <a:latin typeface="Microsoft Yahei"/>
                <a:ea typeface="Microsoft Yahei"/>
                <a:cs typeface="Microsoft Yahei"/>
              </a:rPr>
              <a:t>项目管理</a:t>
            </a:r>
            <a:endParaRPr lang="en-US" sz="3000" b="1" dirty="0">
              <a:solidFill>
                <a:schemeClr val="accent1">
                  <a:alpha val="100000"/>
                </a:schemeClr>
              </a:solidFill>
              <a:latin typeface="Microsoft Yahei"/>
              <a:ea typeface="Microsoft Yahei"/>
              <a:cs typeface="Microsoft Yahei"/>
            </a:endParaRPr>
          </a:p>
        </p:txBody>
      </p:sp>
    </p:spTree>
    <p:extLst>
      <p:ext uri="{BB962C8B-B14F-4D97-AF65-F5344CB8AC3E}">
        <p14:creationId xmlns:p14="http://schemas.microsoft.com/office/powerpoint/2010/main" val="4078329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sp>
        <p:nvSpPr>
          <p:cNvPr id="2" name="TextBox 2"/>
          <p:cNvSpPr txBox="1"/>
          <p:nvPr/>
        </p:nvSpPr>
        <p:spPr>
          <a:xfrm>
            <a:off x="87203" y="99354"/>
            <a:ext cx="540060" cy="118430"/>
          </a:xfrm>
          <a:prstGeom prst="rect">
            <a:avLst/>
          </a:prstGeom>
          <a:noFill/>
          <a:ln/>
        </p:spPr>
        <p:txBody>
          <a:bodyPr vert="horz" wrap="square" lIns="91440" tIns="45720" rIns="91440" bIns="45720" rtlCol="0" anchor="t" anchorCtr="0">
            <a:normAutofit fontScale="25000" lnSpcReduction="20000"/>
          </a:bodyPr>
          <a:lstStyle/>
          <a:p>
            <a:pPr algn="l">
              <a:lnSpc>
                <a:spcPct val="200000"/>
              </a:lnSpc>
              <a:spcBef>
                <a:spcPct val="0"/>
              </a:spcBef>
              <a:spcAft>
                <a:spcPct val="0"/>
              </a:spcAft>
            </a:pPr>
            <a:r>
              <a:rPr lang="en-US" sz="900">
                <a:solidFill>
                  <a:schemeClr val="lt1">
                    <a:alpha val="100000"/>
                  </a:schemeClr>
                </a:solidFill>
                <a:latin typeface="微软雅黑"/>
                <a:ea typeface="微软雅黑"/>
                <a:cs typeface="微软雅黑"/>
              </a:rPr>
              <a:t>汇报人：文小库</a:t>
            </a:r>
          </a:p>
        </p:txBody>
      </p:sp>
      <p:pic>
        <p:nvPicPr>
          <p:cNvPr id="3" name="Picture 3"/>
          <p:cNvPicPr>
            <a:picLocks noChangeAspect="1"/>
          </p:cNvPicPr>
          <p:nvPr/>
        </p:nvPicPr>
        <p:blipFill>
          <a:blip r:embed="rId2"/>
          <a:srcRect/>
          <a:stretch>
            <a:fillRect/>
          </a:stretch>
        </p:blipFill>
        <p:spPr>
          <a:xfrm rot="5400000">
            <a:off x="2673193" y="-2667000"/>
            <a:ext cx="6858000" cy="12192000"/>
          </a:xfrm>
          <a:prstGeom prst="rect">
            <a:avLst/>
          </a:prstGeom>
        </p:spPr>
      </p:pic>
      <p:pic>
        <p:nvPicPr>
          <p:cNvPr id="4" name="Picture 4"/>
          <p:cNvPicPr>
            <a:picLocks noChangeAspect="1"/>
          </p:cNvPicPr>
          <p:nvPr/>
        </p:nvPicPr>
        <p:blipFill>
          <a:blip r:embed="rId3"/>
          <a:srcRect/>
          <a:stretch>
            <a:fillRect/>
          </a:stretch>
        </p:blipFill>
        <p:spPr>
          <a:xfrm>
            <a:off x="0" y="5684520"/>
            <a:ext cx="12192000" cy="1173480"/>
          </a:xfrm>
          <a:prstGeom prst="rect">
            <a:avLst/>
          </a:prstGeom>
        </p:spPr>
      </p:pic>
      <p:pic>
        <p:nvPicPr>
          <p:cNvPr id="5" name="Picture 5"/>
          <p:cNvPicPr>
            <a:picLocks noChangeAspect="1"/>
          </p:cNvPicPr>
          <p:nvPr/>
        </p:nvPicPr>
        <p:blipFill>
          <a:blip r:embed="rId4"/>
          <a:srcRect/>
          <a:stretch>
            <a:fillRect/>
          </a:stretch>
        </p:blipFill>
        <p:spPr>
          <a:xfrm rot="1145600">
            <a:off x="3485051" y="646355"/>
            <a:ext cx="7566979" cy="4916389"/>
          </a:xfrm>
          <a:prstGeom prst="rect">
            <a:avLst/>
          </a:prstGeom>
        </p:spPr>
      </p:pic>
      <p:sp>
        <p:nvSpPr>
          <p:cNvPr id="6" name="AutoShape 6"/>
          <p:cNvSpPr/>
          <p:nvPr/>
        </p:nvSpPr>
        <p:spPr>
          <a:xfrm>
            <a:off x="267510" y="3204235"/>
            <a:ext cx="321508" cy="321508"/>
          </a:xfrm>
          <a:prstGeom prst="ellipse">
            <a:avLst/>
          </a:prstGeom>
          <a:solidFill>
            <a:srgbClr val="FFFFFF">
              <a:alpha val="100000"/>
            </a:srgbClr>
          </a:solidFill>
          <a:ln w="38100">
            <a:solidFill>
              <a:schemeClr val="dk1">
                <a:alpha val="100000"/>
              </a:schemeClr>
            </a:solidFill>
            <a:prstDash val="solid"/>
          </a:ln>
        </p:spPr>
      </p:sp>
      <p:pic>
        <p:nvPicPr>
          <p:cNvPr id="7" name="Picture 7"/>
          <p:cNvPicPr>
            <a:picLocks noChangeAspect="1"/>
          </p:cNvPicPr>
          <p:nvPr/>
        </p:nvPicPr>
        <p:blipFill>
          <a:blip r:embed="rId5"/>
          <a:srcRect/>
          <a:stretch>
            <a:fillRect/>
          </a:stretch>
        </p:blipFill>
        <p:spPr>
          <a:xfrm>
            <a:off x="9648015" y="4199852"/>
            <a:ext cx="1999962" cy="2420124"/>
          </a:xfrm>
          <a:prstGeom prst="rect">
            <a:avLst/>
          </a:prstGeom>
        </p:spPr>
      </p:pic>
      <p:cxnSp>
        <p:nvCxnSpPr>
          <p:cNvPr id="8" name="Connector 8"/>
          <p:cNvCxnSpPr/>
          <p:nvPr/>
        </p:nvCxnSpPr>
        <p:spPr>
          <a:xfrm>
            <a:off x="856527" y="0"/>
            <a:ext cx="0" cy="6858000"/>
          </a:xfrm>
          <a:prstGeom prst="line">
            <a:avLst/>
          </a:prstGeom>
          <a:ln w="76200">
            <a:solidFill>
              <a:srgbClr val="FFFFFF">
                <a:alpha val="100000"/>
              </a:srgbClr>
            </a:solidFill>
            <a:prstDash val="solid"/>
            <a:headEnd type="none"/>
            <a:tailEnd type="none"/>
          </a:ln>
        </p:spPr>
      </p:cxnSp>
      <p:pic>
        <p:nvPicPr>
          <p:cNvPr id="9" name="Picture 9"/>
          <p:cNvPicPr>
            <a:picLocks noChangeAspect="1"/>
          </p:cNvPicPr>
          <p:nvPr/>
        </p:nvPicPr>
        <p:blipFill>
          <a:blip r:embed="rId6"/>
          <a:srcRect/>
          <a:stretch>
            <a:fillRect/>
          </a:stretch>
        </p:blipFill>
        <p:spPr>
          <a:xfrm>
            <a:off x="669981" y="500286"/>
            <a:ext cx="4097098" cy="5831023"/>
          </a:xfrm>
          <a:prstGeom prst="rect">
            <a:avLst/>
          </a:prstGeom>
        </p:spPr>
      </p:pic>
      <p:sp>
        <p:nvSpPr>
          <p:cNvPr id="10" name="Freeform 10"/>
          <p:cNvSpPr/>
          <p:nvPr/>
        </p:nvSpPr>
        <p:spPr>
          <a:xfrm>
            <a:off x="418578" y="891208"/>
            <a:ext cx="1423686" cy="636607"/>
          </a:xfrm>
          <a:custGeom>
            <a:avLst/>
            <a:gdLst/>
            <a:ahLst/>
            <a:cxnLst/>
            <a:rect l="l" t="t" r="r" b="b"/>
            <a:pathLst>
              <a:path h="955966">
                <a:moveTo>
                  <a:pt x="0" y="0"/>
                </a:moveTo>
                <a:cubicBezTo>
                  <a:pt x="294189" y="48228"/>
                  <a:pt x="588379" y="96456"/>
                  <a:pt x="717630" y="254643"/>
                </a:cubicBezTo>
                <a:cubicBezTo>
                  <a:pt x="846881" y="412830"/>
                  <a:pt x="657828" y="891251"/>
                  <a:pt x="775504" y="949124"/>
                </a:cubicBezTo>
                <a:cubicBezTo>
                  <a:pt x="893180" y="1006997"/>
                  <a:pt x="1342663" y="680977"/>
                  <a:pt x="1423686" y="601883"/>
                </a:cubicBezTo>
              </a:path>
            </a:pathLst>
          </a:custGeom>
          <a:noFill/>
          <a:ln w="57150">
            <a:solidFill>
              <a:schemeClr val="dk1">
                <a:alpha val="100000"/>
              </a:schemeClr>
            </a:solidFill>
            <a:prstDash val="solid"/>
          </a:ln>
        </p:spPr>
      </p:sp>
      <p:sp>
        <p:nvSpPr>
          <p:cNvPr id="11" name="Freeform 11"/>
          <p:cNvSpPr/>
          <p:nvPr/>
        </p:nvSpPr>
        <p:spPr>
          <a:xfrm>
            <a:off x="4432469" y="5147087"/>
            <a:ext cx="1423686" cy="636607"/>
          </a:xfrm>
          <a:custGeom>
            <a:avLst/>
            <a:gdLst/>
            <a:ahLst/>
            <a:cxnLst/>
            <a:rect l="l" t="t" r="r" b="b"/>
            <a:pathLst>
              <a:path h="955966">
                <a:moveTo>
                  <a:pt x="0" y="0"/>
                </a:moveTo>
                <a:cubicBezTo>
                  <a:pt x="294189" y="48228"/>
                  <a:pt x="588379" y="96456"/>
                  <a:pt x="717630" y="254643"/>
                </a:cubicBezTo>
                <a:cubicBezTo>
                  <a:pt x="846881" y="412830"/>
                  <a:pt x="657828" y="891251"/>
                  <a:pt x="775504" y="949124"/>
                </a:cubicBezTo>
                <a:cubicBezTo>
                  <a:pt x="893180" y="1006997"/>
                  <a:pt x="1342663" y="680977"/>
                  <a:pt x="1423686" y="601883"/>
                </a:cubicBezTo>
              </a:path>
            </a:pathLst>
          </a:custGeom>
          <a:noFill/>
          <a:ln w="57150">
            <a:solidFill>
              <a:schemeClr val="dk1">
                <a:alpha val="100000"/>
              </a:schemeClr>
            </a:solidFill>
            <a:prstDash val="solid"/>
          </a:ln>
        </p:spPr>
      </p:sp>
      <p:sp>
        <p:nvSpPr>
          <p:cNvPr id="12" name="AutoShape 12"/>
          <p:cNvSpPr/>
          <p:nvPr/>
        </p:nvSpPr>
        <p:spPr>
          <a:xfrm>
            <a:off x="4015778" y="4553388"/>
            <a:ext cx="856526" cy="856526"/>
          </a:xfrm>
          <a:prstGeom prst="ellipse">
            <a:avLst/>
          </a:prstGeom>
          <a:solidFill>
            <a:srgbClr val="FFFFFF">
              <a:alpha val="100000"/>
            </a:srgbClr>
          </a:solidFill>
          <a:ln w="38100">
            <a:solidFill>
              <a:schemeClr val="dk1">
                <a:alpha val="100000"/>
              </a:schemeClr>
            </a:solidFill>
            <a:prstDash val="solid"/>
          </a:ln>
        </p:spPr>
      </p:sp>
      <p:sp>
        <p:nvSpPr>
          <p:cNvPr id="13" name="AutoShape 13"/>
          <p:cNvSpPr/>
          <p:nvPr/>
        </p:nvSpPr>
        <p:spPr>
          <a:xfrm>
            <a:off x="4097438" y="891208"/>
            <a:ext cx="370433" cy="370433"/>
          </a:xfrm>
          <a:prstGeom prst="diamond">
            <a:avLst/>
          </a:prstGeom>
          <a:solidFill>
            <a:srgbClr val="FFFFFF">
              <a:alpha val="100000"/>
            </a:srgbClr>
          </a:solidFill>
          <a:ln w="38100">
            <a:solidFill>
              <a:schemeClr val="dk1">
                <a:alpha val="100000"/>
              </a:schemeClr>
            </a:solidFill>
            <a:prstDash val="solid"/>
          </a:ln>
        </p:spPr>
      </p:sp>
      <p:sp>
        <p:nvSpPr>
          <p:cNvPr id="14" name="AutoShape 14"/>
          <p:cNvSpPr/>
          <p:nvPr/>
        </p:nvSpPr>
        <p:spPr>
          <a:xfrm>
            <a:off x="10965040" y="2536754"/>
            <a:ext cx="370433" cy="370433"/>
          </a:xfrm>
          <a:prstGeom prst="diamond">
            <a:avLst/>
          </a:prstGeom>
          <a:solidFill>
            <a:srgbClr val="FFFFFF">
              <a:alpha val="100000"/>
            </a:srgbClr>
          </a:solidFill>
          <a:ln w="38100">
            <a:solidFill>
              <a:schemeClr val="dk1">
                <a:alpha val="100000"/>
              </a:schemeClr>
            </a:solidFill>
            <a:prstDash val="solid"/>
          </a:ln>
        </p:spPr>
      </p:sp>
      <p:pic>
        <p:nvPicPr>
          <p:cNvPr id="15" name="Picture 15"/>
          <p:cNvPicPr>
            <a:picLocks noChangeAspect="1"/>
          </p:cNvPicPr>
          <p:nvPr/>
        </p:nvPicPr>
        <p:blipFill>
          <a:blip r:embed="rId7"/>
          <a:srcRect b="-6522"/>
          <a:stretch>
            <a:fillRect/>
          </a:stretch>
        </p:blipFill>
        <p:spPr>
          <a:xfrm rot="14704670">
            <a:off x="7537213" y="-1343404"/>
            <a:ext cx="5062150" cy="4136020"/>
          </a:xfrm>
          <a:prstGeom prst="rect">
            <a:avLst/>
          </a:prstGeom>
        </p:spPr>
      </p:pic>
      <p:sp>
        <p:nvSpPr>
          <p:cNvPr id="16" name="AutoShape 16"/>
          <p:cNvSpPr/>
          <p:nvPr/>
        </p:nvSpPr>
        <p:spPr>
          <a:xfrm>
            <a:off x="267510" y="445795"/>
            <a:ext cx="321508" cy="321508"/>
          </a:xfrm>
          <a:prstGeom prst="ellipse">
            <a:avLst/>
          </a:prstGeom>
          <a:solidFill>
            <a:srgbClr val="FFFFFF">
              <a:alpha val="100000"/>
            </a:srgbClr>
          </a:solidFill>
          <a:ln w="38100">
            <a:solidFill>
              <a:schemeClr val="dk1">
                <a:alpha val="100000"/>
              </a:schemeClr>
            </a:solidFill>
            <a:prstDash val="solid"/>
          </a:ln>
        </p:spPr>
      </p:sp>
      <p:sp>
        <p:nvSpPr>
          <p:cNvPr id="17" name="AutoShape 17"/>
          <p:cNvSpPr/>
          <p:nvPr/>
        </p:nvSpPr>
        <p:spPr>
          <a:xfrm>
            <a:off x="267510" y="6090697"/>
            <a:ext cx="321508" cy="321508"/>
          </a:xfrm>
          <a:prstGeom prst="ellipse">
            <a:avLst/>
          </a:prstGeom>
          <a:solidFill>
            <a:srgbClr val="FFFFFF">
              <a:alpha val="100000"/>
            </a:srgbClr>
          </a:solidFill>
          <a:ln w="38100">
            <a:solidFill>
              <a:schemeClr val="dk1">
                <a:alpha val="100000"/>
              </a:schemeClr>
            </a:solidFill>
            <a:prstDash val="solid"/>
          </a:ln>
        </p:spPr>
      </p:sp>
      <p:sp>
        <p:nvSpPr>
          <p:cNvPr id="18" name="TextBox 18"/>
          <p:cNvSpPr txBox="1"/>
          <p:nvPr/>
        </p:nvSpPr>
        <p:spPr>
          <a:xfrm>
            <a:off x="5318900" y="2230512"/>
            <a:ext cx="4317430" cy="1862048"/>
          </a:xfrm>
          <a:prstGeom prst="rect">
            <a:avLst/>
          </a:prstGeom>
          <a:noFill/>
          <a:ln/>
        </p:spPr>
        <p:txBody>
          <a:bodyPr vert="horz" wrap="square" lIns="91440" tIns="45720" rIns="91440" bIns="45720" rtlCol="0" anchor="t" anchorCtr="0">
            <a:normAutofit/>
          </a:bodyPr>
          <a:lstStyle/>
          <a:p>
            <a:pPr algn="l">
              <a:lnSpc>
                <a:spcPct val="100000"/>
              </a:lnSpc>
            </a:pPr>
            <a:r>
              <a:rPr lang="en-US" sz="7974">
                <a:solidFill>
                  <a:schemeClr val="dk1">
                    <a:alpha val="100000"/>
                  </a:schemeClr>
                </a:solidFill>
                <a:effectLst>
                  <a:outerShdw blurRad="38100" dist="38100" dir="2700000">
                    <a:srgbClr val="000000">
                      <a:alpha val="43136"/>
                    </a:srgbClr>
                  </a:outerShdw>
                </a:effectLst>
                <a:latin typeface="优设标题黑"/>
                <a:ea typeface="优设标题黑"/>
                <a:cs typeface="优设标题黑"/>
              </a:rPr>
              <a:t>THANKS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2667000" y="-2667000"/>
            <a:ext cx="6858000" cy="12192000"/>
          </a:xfrm>
          <a:prstGeom prst="rect">
            <a:avLst/>
          </a:prstGeom>
        </p:spPr>
      </p:pic>
      <p:cxnSp>
        <p:nvCxnSpPr>
          <p:cNvPr id="3" name="Connector 3"/>
          <p:cNvCxnSpPr/>
          <p:nvPr/>
        </p:nvCxnSpPr>
        <p:spPr>
          <a:xfrm>
            <a:off x="856527" y="0"/>
            <a:ext cx="0" cy="6858000"/>
          </a:xfrm>
          <a:prstGeom prst="line">
            <a:avLst/>
          </a:prstGeom>
          <a:ln w="76200">
            <a:solidFill>
              <a:srgbClr val="FFFFFF">
                <a:alpha val="100000"/>
              </a:srgbClr>
            </a:solidFill>
            <a:prstDash val="solid"/>
            <a:headEnd type="none"/>
            <a:tailEnd type="none"/>
          </a:ln>
        </p:spPr>
      </p:cxnSp>
      <p:sp>
        <p:nvSpPr>
          <p:cNvPr id="4" name="AutoShape 4"/>
          <p:cNvSpPr/>
          <p:nvPr/>
        </p:nvSpPr>
        <p:spPr>
          <a:xfrm rot="20980462">
            <a:off x="2767919" y="2566825"/>
            <a:ext cx="7292050" cy="2314937"/>
          </a:xfrm>
          <a:prstGeom prst="parallelogram">
            <a:avLst>
              <a:gd name="adj" fmla="val 25000"/>
            </a:avLst>
          </a:prstGeom>
          <a:noFill/>
          <a:ln w="76200">
            <a:solidFill>
              <a:schemeClr val="dk1">
                <a:alpha val="100000"/>
              </a:schemeClr>
            </a:solidFill>
            <a:prstDash val="solid"/>
          </a:ln>
        </p:spPr>
      </p:sp>
      <p:sp>
        <p:nvSpPr>
          <p:cNvPr id="5" name="AutoShape 5"/>
          <p:cNvSpPr/>
          <p:nvPr/>
        </p:nvSpPr>
        <p:spPr>
          <a:xfrm rot="20980462">
            <a:off x="2265160" y="2196640"/>
            <a:ext cx="7292050" cy="2314937"/>
          </a:xfrm>
          <a:prstGeom prst="parallelogram">
            <a:avLst>
              <a:gd name="adj" fmla="val 25000"/>
            </a:avLst>
          </a:prstGeom>
          <a:solidFill>
            <a:srgbClr val="FFFFFF">
              <a:alpha val="100000"/>
            </a:srgbClr>
          </a:solidFill>
          <a:ln w="76200">
            <a:solidFill>
              <a:schemeClr val="dk1">
                <a:alpha val="100000"/>
              </a:schemeClr>
            </a:solidFill>
            <a:prstDash val="solid"/>
          </a:ln>
        </p:spPr>
      </p:sp>
      <p:sp>
        <p:nvSpPr>
          <p:cNvPr id="6" name="AutoShape 6"/>
          <p:cNvSpPr/>
          <p:nvPr/>
        </p:nvSpPr>
        <p:spPr>
          <a:xfrm rot="20980462">
            <a:off x="2969565" y="2347494"/>
            <a:ext cx="619246" cy="619246"/>
          </a:xfrm>
          <a:prstGeom prst="ellipse">
            <a:avLst/>
          </a:prstGeom>
          <a:solidFill>
            <a:srgbClr val="FFFFFF">
              <a:alpha val="100000"/>
            </a:srgbClr>
          </a:solidFill>
          <a:ln w="76200">
            <a:solidFill>
              <a:schemeClr val="dk1">
                <a:alpha val="100000"/>
              </a:schemeClr>
            </a:solidFill>
            <a:prstDash val="solid"/>
          </a:ln>
        </p:spPr>
      </p:sp>
      <p:sp>
        <p:nvSpPr>
          <p:cNvPr id="7" name="AutoShape 7"/>
          <p:cNvSpPr/>
          <p:nvPr/>
        </p:nvSpPr>
        <p:spPr>
          <a:xfrm rot="20980462">
            <a:off x="3827404" y="2191202"/>
            <a:ext cx="619246" cy="619246"/>
          </a:xfrm>
          <a:prstGeom prst="ellipse">
            <a:avLst/>
          </a:prstGeom>
          <a:solidFill>
            <a:srgbClr val="0025FF">
              <a:alpha val="100000"/>
            </a:srgbClr>
          </a:solidFill>
          <a:ln w="76200">
            <a:solidFill>
              <a:schemeClr val="dk1">
                <a:alpha val="100000"/>
              </a:schemeClr>
            </a:solidFill>
            <a:prstDash val="solid"/>
          </a:ln>
        </p:spPr>
      </p:sp>
      <p:sp>
        <p:nvSpPr>
          <p:cNvPr id="8" name="TextBox 8"/>
          <p:cNvSpPr txBox="1"/>
          <p:nvPr/>
        </p:nvSpPr>
        <p:spPr>
          <a:xfrm rot="20980462">
            <a:off x="4254972" y="2730883"/>
            <a:ext cx="4168718" cy="1200329"/>
          </a:xfrm>
          <a:prstGeom prst="rect">
            <a:avLst/>
          </a:prstGeom>
          <a:noFill/>
          <a:ln/>
        </p:spPr>
        <p:txBody>
          <a:bodyPr vert="horz" wrap="square" lIns="91440" tIns="45720" rIns="91440" bIns="45720" rtlCol="0" anchor="t" anchorCtr="0">
            <a:normAutofit/>
          </a:bodyPr>
          <a:lstStyle/>
          <a:p>
            <a:pPr algn="l">
              <a:lnSpc>
                <a:spcPct val="100000"/>
              </a:lnSpc>
            </a:pPr>
            <a:r>
              <a:rPr lang="en-US" sz="6825" i="1">
                <a:solidFill>
                  <a:schemeClr val="dk1">
                    <a:alpha val="100000"/>
                  </a:schemeClr>
                </a:solidFill>
                <a:effectLst>
                  <a:outerShdw blurRad="38100" dist="38100" dir="2700000">
                    <a:srgbClr val="000000">
                      <a:alpha val="43136"/>
                    </a:srgbClr>
                  </a:outerShdw>
                </a:effectLst>
                <a:latin typeface="优设标题黑"/>
                <a:ea typeface="优设标题黑"/>
                <a:cs typeface="优设标题黑"/>
              </a:rPr>
              <a:t>项目概述</a:t>
            </a:r>
          </a:p>
        </p:txBody>
      </p:sp>
      <p:sp>
        <p:nvSpPr>
          <p:cNvPr id="9" name="TextBox 9"/>
          <p:cNvSpPr txBox="1"/>
          <p:nvPr/>
        </p:nvSpPr>
        <p:spPr>
          <a:xfrm rot="20980462">
            <a:off x="2929846" y="3162995"/>
            <a:ext cx="1479343" cy="1323439"/>
          </a:xfrm>
          <a:prstGeom prst="rect">
            <a:avLst/>
          </a:prstGeom>
          <a:noFill/>
          <a:ln/>
        </p:spPr>
        <p:txBody>
          <a:bodyPr vert="horz" wrap="square" lIns="91440" tIns="45720" rIns="91440" bIns="45720" rtlCol="0" anchor="t" anchorCtr="0">
            <a:normAutofit/>
          </a:bodyPr>
          <a:lstStyle/>
          <a:p>
            <a:pPr algn="l">
              <a:lnSpc>
                <a:spcPct val="80000"/>
              </a:lnSpc>
            </a:pPr>
            <a:r>
              <a:rPr lang="en-US" sz="8000" b="1" i="1">
                <a:solidFill>
                  <a:schemeClr val="dk1">
                    <a:alpha val="100000"/>
                  </a:schemeClr>
                </a:solidFill>
                <a:effectLst>
                  <a:outerShdw blurRad="38100" dist="38100" dir="2700000">
                    <a:srgbClr val="000000">
                      <a:alpha val="43136"/>
                    </a:srgbClr>
                  </a:outerShdw>
                </a:effectLst>
                <a:latin typeface="微软雅黑"/>
                <a:ea typeface="微软雅黑"/>
                <a:cs typeface="微软雅黑"/>
              </a:rPr>
              <a:t>01</a:t>
            </a:r>
          </a:p>
        </p:txBody>
      </p:sp>
      <p:sp>
        <p:nvSpPr>
          <p:cNvPr id="10" name="AutoShape 10"/>
          <p:cNvSpPr/>
          <p:nvPr/>
        </p:nvSpPr>
        <p:spPr>
          <a:xfrm>
            <a:off x="10170289" y="1034488"/>
            <a:ext cx="856526" cy="856526"/>
          </a:xfrm>
          <a:prstGeom prst="ellipse">
            <a:avLst/>
          </a:prstGeom>
          <a:solidFill>
            <a:srgbClr val="FFFFFF">
              <a:alpha val="100000"/>
            </a:srgbClr>
          </a:solidFill>
          <a:ln w="38100">
            <a:solidFill>
              <a:schemeClr val="dk1">
                <a:alpha val="100000"/>
              </a:schemeClr>
            </a:solidFill>
            <a:prstDash val="solid"/>
          </a:ln>
        </p:spPr>
      </p:sp>
      <p:sp>
        <p:nvSpPr>
          <p:cNvPr id="11" name="AutoShape 11"/>
          <p:cNvSpPr/>
          <p:nvPr/>
        </p:nvSpPr>
        <p:spPr>
          <a:xfrm>
            <a:off x="267510" y="445795"/>
            <a:ext cx="321508" cy="321508"/>
          </a:xfrm>
          <a:prstGeom prst="ellipse">
            <a:avLst/>
          </a:prstGeom>
          <a:solidFill>
            <a:srgbClr val="FFFFFF">
              <a:alpha val="100000"/>
            </a:srgbClr>
          </a:solidFill>
          <a:ln w="38100">
            <a:solidFill>
              <a:schemeClr val="dk1">
                <a:alpha val="100000"/>
              </a:schemeClr>
            </a:solidFill>
            <a:prstDash val="solid"/>
          </a:ln>
        </p:spPr>
      </p:sp>
      <p:sp>
        <p:nvSpPr>
          <p:cNvPr id="12" name="AutoShape 12"/>
          <p:cNvSpPr/>
          <p:nvPr/>
        </p:nvSpPr>
        <p:spPr>
          <a:xfrm>
            <a:off x="10702368" y="1000581"/>
            <a:ext cx="321508" cy="321508"/>
          </a:xfrm>
          <a:prstGeom prst="ellipse">
            <a:avLst/>
          </a:prstGeom>
          <a:solidFill>
            <a:srgbClr val="FFFFFF">
              <a:alpha val="100000"/>
            </a:srgbClr>
          </a:solidFill>
          <a:ln w="38100">
            <a:solidFill>
              <a:schemeClr val="dk1">
                <a:alpha val="100000"/>
              </a:schemeClr>
            </a:solidFill>
            <a:prstDash val="solid"/>
          </a:ln>
        </p:spPr>
      </p:sp>
      <p:pic>
        <p:nvPicPr>
          <p:cNvPr id="13" name="Picture 13"/>
          <p:cNvPicPr>
            <a:picLocks noChangeAspect="1"/>
          </p:cNvPicPr>
          <p:nvPr/>
        </p:nvPicPr>
        <p:blipFill>
          <a:blip r:embed="rId3"/>
          <a:srcRect/>
          <a:stretch>
            <a:fillRect/>
          </a:stretch>
        </p:blipFill>
        <p:spPr>
          <a:xfrm>
            <a:off x="7870925" y="1615449"/>
            <a:ext cx="3598683" cy="4354712"/>
          </a:xfrm>
          <a:prstGeom prst="rect">
            <a:avLst/>
          </a:prstGeom>
        </p:spPr>
      </p:pic>
      <p:sp>
        <p:nvSpPr>
          <p:cNvPr id="14" name="AutoShape 14"/>
          <p:cNvSpPr/>
          <p:nvPr/>
        </p:nvSpPr>
        <p:spPr>
          <a:xfrm>
            <a:off x="267510" y="6090697"/>
            <a:ext cx="321508" cy="321508"/>
          </a:xfrm>
          <a:prstGeom prst="ellipse">
            <a:avLst/>
          </a:prstGeom>
          <a:solidFill>
            <a:srgbClr val="FFFFFF">
              <a:alpha val="100000"/>
            </a:srgbClr>
          </a:solidFill>
          <a:ln w="38100">
            <a:solidFill>
              <a:schemeClr val="dk1">
                <a:alpha val="100000"/>
              </a:schemeClr>
            </a:solidFill>
            <a:prstDash val="solid"/>
          </a:ln>
        </p:spPr>
      </p:sp>
      <p:sp>
        <p:nvSpPr>
          <p:cNvPr id="15" name="AutoShape 15"/>
          <p:cNvSpPr/>
          <p:nvPr/>
        </p:nvSpPr>
        <p:spPr>
          <a:xfrm>
            <a:off x="267510" y="3204235"/>
            <a:ext cx="321508" cy="321508"/>
          </a:xfrm>
          <a:prstGeom prst="ellipse">
            <a:avLst/>
          </a:prstGeom>
          <a:solidFill>
            <a:srgbClr val="FFFFFF">
              <a:alpha val="100000"/>
            </a:srgbClr>
          </a:solidFill>
          <a:ln w="38100">
            <a:solidFill>
              <a:schemeClr val="dk1">
                <a:alpha val="100000"/>
              </a:schemeClr>
            </a:solidFill>
            <a:prstDash val="solid"/>
          </a:ln>
        </p:spPr>
      </p:sp>
      <p:sp>
        <p:nvSpPr>
          <p:cNvPr id="16" name="AutoShape 16"/>
          <p:cNvSpPr/>
          <p:nvPr/>
        </p:nvSpPr>
        <p:spPr>
          <a:xfrm>
            <a:off x="8873568" y="4824846"/>
            <a:ext cx="321508" cy="321508"/>
          </a:xfrm>
          <a:prstGeom prst="ellipse">
            <a:avLst/>
          </a:prstGeom>
          <a:solidFill>
            <a:srgbClr val="FFFFFF">
              <a:alpha val="100000"/>
            </a:srgbClr>
          </a:solidFill>
          <a:ln w="38100">
            <a:solidFill>
              <a:schemeClr val="dk1">
                <a:alpha val="100000"/>
              </a:schemeClr>
            </a:solidFill>
            <a:prstDash val="solid"/>
          </a:ln>
        </p:spPr>
      </p:sp>
      <p:sp>
        <p:nvSpPr>
          <p:cNvPr id="17" name="Freeform 17"/>
          <p:cNvSpPr/>
          <p:nvPr/>
        </p:nvSpPr>
        <p:spPr>
          <a:xfrm>
            <a:off x="2113801" y="1112960"/>
            <a:ext cx="1423686" cy="636607"/>
          </a:xfrm>
          <a:custGeom>
            <a:avLst/>
            <a:gdLst/>
            <a:ahLst/>
            <a:cxnLst/>
            <a:rect l="l" t="t" r="r" b="b"/>
            <a:pathLst>
              <a:path h="955966">
                <a:moveTo>
                  <a:pt x="0" y="0"/>
                </a:moveTo>
                <a:cubicBezTo>
                  <a:pt x="294189" y="48228"/>
                  <a:pt x="588379" y="96456"/>
                  <a:pt x="717630" y="254643"/>
                </a:cubicBezTo>
                <a:cubicBezTo>
                  <a:pt x="846881" y="412830"/>
                  <a:pt x="657828" y="891251"/>
                  <a:pt x="775504" y="949124"/>
                </a:cubicBezTo>
                <a:cubicBezTo>
                  <a:pt x="893180" y="1006997"/>
                  <a:pt x="1342663" y="680977"/>
                  <a:pt x="1423686" y="601883"/>
                </a:cubicBezTo>
              </a:path>
            </a:pathLst>
          </a:custGeom>
          <a:noFill/>
          <a:ln w="57150">
            <a:solidFill>
              <a:schemeClr val="dk1">
                <a:alpha val="100000"/>
              </a:schemeClr>
            </a:solidFill>
            <a:prstDash val="solid"/>
          </a:ln>
        </p:spPr>
      </p:sp>
      <p:sp>
        <p:nvSpPr>
          <p:cNvPr id="18" name="AutoShape 18"/>
          <p:cNvSpPr/>
          <p:nvPr/>
        </p:nvSpPr>
        <p:spPr>
          <a:xfrm>
            <a:off x="5792661" y="1112960"/>
            <a:ext cx="370433" cy="370433"/>
          </a:xfrm>
          <a:prstGeom prst="diamond">
            <a:avLst/>
          </a:prstGeom>
          <a:solidFill>
            <a:srgbClr val="FFFFFF">
              <a:alpha val="100000"/>
            </a:srgbClr>
          </a:solidFill>
          <a:ln w="38100">
            <a:solidFill>
              <a:schemeClr val="dk1">
                <a:alpha val="100000"/>
              </a:schemeClr>
            </a:solidFill>
            <a:prstDash val="solid"/>
          </a:ln>
        </p:spPr>
      </p:sp>
      <p:sp>
        <p:nvSpPr>
          <p:cNvPr id="19" name="AutoShape 19"/>
          <p:cNvSpPr/>
          <p:nvPr/>
        </p:nvSpPr>
        <p:spPr>
          <a:xfrm>
            <a:off x="5059996" y="5513803"/>
            <a:ext cx="370433" cy="370433"/>
          </a:xfrm>
          <a:prstGeom prst="diamond">
            <a:avLst/>
          </a:prstGeom>
          <a:solidFill>
            <a:srgbClr val="FFFFFF">
              <a:alpha val="100000"/>
            </a:srgbClr>
          </a:solidFill>
          <a:ln w="38100">
            <a:solidFill>
              <a:schemeClr val="dk1">
                <a:alpha val="100000"/>
              </a:schemeClr>
            </a:solidFill>
            <a:prstDash val="solid"/>
          </a:ln>
        </p:spPr>
      </p:sp>
      <p:sp>
        <p:nvSpPr>
          <p:cNvPr id="20" name="Freeform 20"/>
          <p:cNvSpPr/>
          <p:nvPr/>
        </p:nvSpPr>
        <p:spPr>
          <a:xfrm rot="6097358">
            <a:off x="7299174" y="5325433"/>
            <a:ext cx="1423686" cy="636607"/>
          </a:xfrm>
          <a:custGeom>
            <a:avLst/>
            <a:gdLst/>
            <a:ahLst/>
            <a:cxnLst/>
            <a:rect l="l" t="t" r="r" b="b"/>
            <a:pathLst>
              <a:path h="955966">
                <a:moveTo>
                  <a:pt x="0" y="0"/>
                </a:moveTo>
                <a:cubicBezTo>
                  <a:pt x="294189" y="48228"/>
                  <a:pt x="588379" y="96456"/>
                  <a:pt x="717630" y="254643"/>
                </a:cubicBezTo>
                <a:cubicBezTo>
                  <a:pt x="846881" y="412830"/>
                  <a:pt x="657828" y="891251"/>
                  <a:pt x="775504" y="949124"/>
                </a:cubicBezTo>
                <a:cubicBezTo>
                  <a:pt x="893180" y="1006997"/>
                  <a:pt x="1342663" y="680977"/>
                  <a:pt x="1423686" y="601883"/>
                </a:cubicBezTo>
              </a:path>
            </a:pathLst>
          </a:custGeom>
          <a:noFill/>
          <a:ln w="57150">
            <a:solidFill>
              <a:schemeClr val="dk1">
                <a:alpha val="100000"/>
              </a:schemeClr>
            </a:solidFill>
            <a:prstDash val="solid"/>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2670406" y="-2667000"/>
            <a:ext cx="6858000" cy="12192000"/>
          </a:xfrm>
          <a:prstGeom prst="rect">
            <a:avLst/>
          </a:prstGeom>
        </p:spPr>
      </p:pic>
      <p:cxnSp>
        <p:nvCxnSpPr>
          <p:cNvPr id="3" name="Connector 3"/>
          <p:cNvCxnSpPr/>
          <p:nvPr/>
        </p:nvCxnSpPr>
        <p:spPr>
          <a:xfrm>
            <a:off x="917487" y="0"/>
            <a:ext cx="0" cy="6858000"/>
          </a:xfrm>
          <a:prstGeom prst="line">
            <a:avLst/>
          </a:prstGeom>
          <a:ln w="76200">
            <a:solidFill>
              <a:srgbClr val="FFFFFF">
                <a:alpha val="100000"/>
              </a:srgbClr>
            </a:solidFill>
            <a:prstDash val="solid"/>
            <a:headEnd type="none"/>
            <a:tailEnd type="none"/>
          </a:ln>
        </p:spPr>
      </p:cxnSp>
      <p:pic>
        <p:nvPicPr>
          <p:cNvPr id="4" name="Picture 4"/>
          <p:cNvPicPr>
            <a:picLocks noChangeAspect="1"/>
          </p:cNvPicPr>
          <p:nvPr/>
        </p:nvPicPr>
        <p:blipFill>
          <a:blip r:embed="rId3"/>
          <a:srcRect/>
          <a:stretch>
            <a:fillRect/>
          </a:stretch>
        </p:blipFill>
        <p:spPr>
          <a:xfrm rot="16200000">
            <a:off x="-1298256" y="2813973"/>
            <a:ext cx="4574266" cy="1230054"/>
          </a:xfrm>
          <a:prstGeom prst="rect">
            <a:avLst/>
          </a:prstGeom>
        </p:spPr>
      </p:pic>
      <p:sp>
        <p:nvSpPr>
          <p:cNvPr id="6" name="TextBox 6"/>
          <p:cNvSpPr txBox="1"/>
          <p:nvPr/>
        </p:nvSpPr>
        <p:spPr>
          <a:xfrm>
            <a:off x="5709019" y="1109992"/>
            <a:ext cx="5989821" cy="719999"/>
          </a:xfrm>
          <a:prstGeom prst="rect">
            <a:avLst/>
          </a:prstGeom>
          <a:ln/>
        </p:spPr>
        <p:txBody>
          <a:bodyPr vert="horz" wrap="square" lIns="123825" tIns="123825" rIns="57150" bIns="123825" rtlCol="0" anchor="t" anchorCtr="0">
            <a:normAutofit/>
          </a:bodyPr>
          <a:lstStyle/>
          <a:p>
            <a:pPr>
              <a:lnSpc>
                <a:spcPct val="140000"/>
              </a:lnSpc>
            </a:pPr>
            <a:r>
              <a:rPr lang="en-US" sz="2100" b="1">
                <a:solidFill>
                  <a:schemeClr val="accent1">
                    <a:alpha val="100000"/>
                  </a:schemeClr>
                </a:solidFill>
                <a:latin typeface="Microsoft Yahei"/>
                <a:ea typeface="Microsoft Yahei"/>
                <a:cs typeface="Microsoft Yahei"/>
              </a:rPr>
              <a:t>市场需求</a:t>
            </a:r>
          </a:p>
        </p:txBody>
      </p:sp>
      <p:pic>
        <p:nvPicPr>
          <p:cNvPr id="1028" name="Picture 4">
            <a:extLst>
              <a:ext uri="{FF2B5EF4-FFF2-40B4-BE49-F238E27FC236}">
                <a16:creationId xmlns:a16="http://schemas.microsoft.com/office/drawing/2014/main" id="{EC8E59B7-968B-2228-B6B5-5C02936ABFF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2108" y="1080691"/>
            <a:ext cx="3540125" cy="51608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AutoShape 7"/>
          <p:cNvSpPr/>
          <p:nvPr/>
        </p:nvSpPr>
        <p:spPr>
          <a:xfrm>
            <a:off x="4410425" y="1295798"/>
            <a:ext cx="668149" cy="523974"/>
          </a:xfrm>
          <a:prstGeom prst="rect">
            <a:avLst/>
          </a:prstGeom>
          <a:solidFill>
            <a:schemeClr val="accent2">
              <a:alpha val="100000"/>
            </a:schemeClr>
          </a:solidFill>
          <a:ln/>
        </p:spPr>
      </p:sp>
      <p:sp>
        <p:nvSpPr>
          <p:cNvPr id="8" name="AutoShape 8"/>
          <p:cNvSpPr/>
          <p:nvPr/>
        </p:nvSpPr>
        <p:spPr>
          <a:xfrm>
            <a:off x="4832146" y="1295798"/>
            <a:ext cx="523974" cy="523974"/>
          </a:xfrm>
          <a:prstGeom prst="ellipse">
            <a:avLst/>
          </a:prstGeom>
          <a:solidFill>
            <a:schemeClr val="accent2">
              <a:alpha val="100000"/>
            </a:schemeClr>
          </a:solidFill>
          <a:ln/>
        </p:spPr>
        <p:txBody>
          <a:bodyPr/>
          <a:lstStyle/>
          <a:p>
            <a:endParaRPr lang="zh-CN" altLang="en-US"/>
          </a:p>
        </p:txBody>
      </p:sp>
      <p:sp>
        <p:nvSpPr>
          <p:cNvPr id="9" name="AutoShape 9"/>
          <p:cNvSpPr/>
          <p:nvPr/>
        </p:nvSpPr>
        <p:spPr>
          <a:xfrm>
            <a:off x="4148438" y="1295798"/>
            <a:ext cx="523974" cy="523974"/>
          </a:xfrm>
          <a:prstGeom prst="ellipse">
            <a:avLst/>
          </a:prstGeom>
          <a:solidFill>
            <a:schemeClr val="accent2">
              <a:alpha val="100000"/>
            </a:schemeClr>
          </a:solidFill>
          <a:ln/>
        </p:spPr>
        <p:txBody>
          <a:bodyPr/>
          <a:lstStyle/>
          <a:p>
            <a:endParaRPr lang="zh-CN" altLang="en-US"/>
          </a:p>
        </p:txBody>
      </p:sp>
      <p:sp>
        <p:nvSpPr>
          <p:cNvPr id="10" name="TextBox 10"/>
          <p:cNvSpPr txBox="1"/>
          <p:nvPr/>
        </p:nvSpPr>
        <p:spPr>
          <a:xfrm>
            <a:off x="4316861" y="1174560"/>
            <a:ext cx="761713" cy="754837"/>
          </a:xfrm>
          <a:prstGeom prst="rect">
            <a:avLst/>
          </a:prstGeom>
          <a:ln/>
        </p:spPr>
        <p:txBody>
          <a:bodyPr vert="horz" wrap="square" lIns="123825" tIns="123825" rIns="57150" bIns="123825" rtlCol="0" anchor="t" anchorCtr="0">
            <a:normAutofit/>
          </a:bodyPr>
          <a:lstStyle/>
          <a:p>
            <a:pPr algn="ctr">
              <a:lnSpc>
                <a:spcPct val="150000"/>
              </a:lnSpc>
            </a:pPr>
            <a:r>
              <a:rPr lang="en-US" sz="2100" b="1">
                <a:solidFill>
                  <a:srgbClr val="FFFFFF">
                    <a:alpha val="100000"/>
                  </a:srgbClr>
                </a:solidFill>
                <a:latin typeface="Microsoft Yahei"/>
                <a:ea typeface="Microsoft Yahei"/>
                <a:cs typeface="Microsoft Yahei"/>
              </a:rPr>
              <a:t>01</a:t>
            </a:r>
          </a:p>
        </p:txBody>
      </p:sp>
      <p:sp>
        <p:nvSpPr>
          <p:cNvPr id="11" name="TextBox 11"/>
          <p:cNvSpPr txBox="1"/>
          <p:nvPr/>
        </p:nvSpPr>
        <p:spPr>
          <a:xfrm>
            <a:off x="5709019" y="1611739"/>
            <a:ext cx="5833336" cy="1277417"/>
          </a:xfrm>
          <a:prstGeom prst="rect">
            <a:avLst/>
          </a:prstGeom>
          <a:ln/>
        </p:spPr>
        <p:txBody>
          <a:bodyPr vert="horz" wrap="square" lIns="123825" tIns="123825" rIns="57150" bIns="123825" rtlCol="0" anchor="t" anchorCtr="0">
            <a:normAutofit/>
          </a:bodyPr>
          <a:lstStyle/>
          <a:p>
            <a:pPr>
              <a:lnSpc>
                <a:spcPct val="150000"/>
              </a:lnSpc>
            </a:pPr>
            <a:r>
              <a:rPr lang="en-US" sz="1425" b="1" dirty="0" err="1">
                <a:solidFill>
                  <a:schemeClr val="dk1">
                    <a:alpha val="100000"/>
                  </a:schemeClr>
                </a:solidFill>
                <a:latin typeface="Microsoft Yahei"/>
                <a:ea typeface="Microsoft Yahei"/>
                <a:cs typeface="Microsoft Yahei"/>
              </a:rPr>
              <a:t>随着二次元文化的兴起，越来越多的年轻人喜爱二次元文化，但是现有的社区平台内容过于分散，缺乏一个专属的二次元社区平台</a:t>
            </a:r>
            <a:r>
              <a:rPr lang="en-US" sz="1425" b="1" dirty="0">
                <a:solidFill>
                  <a:schemeClr val="dk1">
                    <a:alpha val="100000"/>
                  </a:schemeClr>
                </a:solidFill>
                <a:latin typeface="Microsoft Yahei"/>
                <a:ea typeface="Microsoft Yahei"/>
                <a:cs typeface="Microsoft Yahei"/>
              </a:rPr>
              <a:t>。</a:t>
            </a:r>
          </a:p>
        </p:txBody>
      </p:sp>
      <p:sp>
        <p:nvSpPr>
          <p:cNvPr id="12" name="TextBox 12"/>
          <p:cNvSpPr txBox="1"/>
          <p:nvPr/>
        </p:nvSpPr>
        <p:spPr>
          <a:xfrm>
            <a:off x="5290315" y="2766189"/>
            <a:ext cx="5989821" cy="719999"/>
          </a:xfrm>
          <a:prstGeom prst="rect">
            <a:avLst/>
          </a:prstGeom>
          <a:ln/>
        </p:spPr>
        <p:txBody>
          <a:bodyPr vert="horz" wrap="square" lIns="123825" tIns="123825" rIns="57150" bIns="123825" rtlCol="0" anchor="t" anchorCtr="0">
            <a:normAutofit/>
          </a:bodyPr>
          <a:lstStyle/>
          <a:p>
            <a:pPr>
              <a:lnSpc>
                <a:spcPct val="140000"/>
              </a:lnSpc>
            </a:pPr>
            <a:r>
              <a:rPr lang="en-US" sz="2100" b="1">
                <a:solidFill>
                  <a:schemeClr val="accent1">
                    <a:alpha val="100000"/>
                  </a:schemeClr>
                </a:solidFill>
                <a:latin typeface="Microsoft Yahei"/>
                <a:ea typeface="Microsoft Yahei"/>
                <a:cs typeface="Microsoft Yahei"/>
              </a:rPr>
              <a:t>技术条件</a:t>
            </a:r>
          </a:p>
        </p:txBody>
      </p:sp>
      <p:sp>
        <p:nvSpPr>
          <p:cNvPr id="13" name="AutoShape 13"/>
          <p:cNvSpPr/>
          <p:nvPr/>
        </p:nvSpPr>
        <p:spPr>
          <a:xfrm>
            <a:off x="3991721" y="2951995"/>
            <a:ext cx="668149" cy="523974"/>
          </a:xfrm>
          <a:prstGeom prst="rect">
            <a:avLst/>
          </a:prstGeom>
          <a:solidFill>
            <a:schemeClr val="accent2">
              <a:alpha val="100000"/>
            </a:schemeClr>
          </a:solidFill>
          <a:ln/>
        </p:spPr>
      </p:sp>
      <p:sp>
        <p:nvSpPr>
          <p:cNvPr id="14" name="AutoShape 14"/>
          <p:cNvSpPr/>
          <p:nvPr/>
        </p:nvSpPr>
        <p:spPr>
          <a:xfrm>
            <a:off x="4413442" y="2951995"/>
            <a:ext cx="523974" cy="523974"/>
          </a:xfrm>
          <a:prstGeom prst="ellipse">
            <a:avLst/>
          </a:prstGeom>
          <a:solidFill>
            <a:schemeClr val="accent2">
              <a:alpha val="100000"/>
            </a:schemeClr>
          </a:solidFill>
          <a:ln/>
        </p:spPr>
      </p:sp>
      <p:sp>
        <p:nvSpPr>
          <p:cNvPr id="15" name="AutoShape 15"/>
          <p:cNvSpPr/>
          <p:nvPr/>
        </p:nvSpPr>
        <p:spPr>
          <a:xfrm>
            <a:off x="3729734" y="2951995"/>
            <a:ext cx="523974" cy="523974"/>
          </a:xfrm>
          <a:prstGeom prst="ellipse">
            <a:avLst/>
          </a:prstGeom>
          <a:solidFill>
            <a:schemeClr val="accent2">
              <a:alpha val="100000"/>
            </a:schemeClr>
          </a:solidFill>
          <a:ln/>
        </p:spPr>
      </p:sp>
      <p:sp>
        <p:nvSpPr>
          <p:cNvPr id="16" name="TextBox 16"/>
          <p:cNvSpPr txBox="1"/>
          <p:nvPr/>
        </p:nvSpPr>
        <p:spPr>
          <a:xfrm>
            <a:off x="3781942" y="2830757"/>
            <a:ext cx="1050205" cy="754837"/>
          </a:xfrm>
          <a:prstGeom prst="rect">
            <a:avLst/>
          </a:prstGeom>
          <a:ln/>
        </p:spPr>
        <p:txBody>
          <a:bodyPr vert="horz" wrap="square" lIns="123825" tIns="123825" rIns="57150" bIns="123825" rtlCol="0" anchor="t" anchorCtr="0">
            <a:normAutofit/>
          </a:bodyPr>
          <a:lstStyle/>
          <a:p>
            <a:pPr algn="ctr">
              <a:lnSpc>
                <a:spcPct val="150000"/>
              </a:lnSpc>
            </a:pPr>
            <a:r>
              <a:rPr lang="en-US" sz="2100" b="1">
                <a:solidFill>
                  <a:srgbClr val="FFFFFF">
                    <a:alpha val="100000"/>
                  </a:srgbClr>
                </a:solidFill>
                <a:latin typeface="Microsoft Yahei"/>
                <a:ea typeface="Microsoft Yahei"/>
                <a:cs typeface="Microsoft Yahei"/>
              </a:rPr>
              <a:t>02</a:t>
            </a:r>
          </a:p>
        </p:txBody>
      </p:sp>
      <p:sp>
        <p:nvSpPr>
          <p:cNvPr id="17" name="TextBox 17"/>
          <p:cNvSpPr txBox="1"/>
          <p:nvPr/>
        </p:nvSpPr>
        <p:spPr>
          <a:xfrm>
            <a:off x="5290315" y="3267935"/>
            <a:ext cx="5833336" cy="1277417"/>
          </a:xfrm>
          <a:prstGeom prst="rect">
            <a:avLst/>
          </a:prstGeom>
          <a:ln/>
        </p:spPr>
        <p:txBody>
          <a:bodyPr vert="horz" wrap="square" lIns="123825" tIns="123825" rIns="57150" bIns="123825" rtlCol="0" anchor="t" anchorCtr="0">
            <a:normAutofit/>
          </a:bodyPr>
          <a:lstStyle/>
          <a:p>
            <a:pPr>
              <a:lnSpc>
                <a:spcPct val="150000"/>
              </a:lnSpc>
            </a:pPr>
            <a:r>
              <a:rPr lang="en-US" sz="1425" b="1" dirty="0" err="1">
                <a:solidFill>
                  <a:schemeClr val="dk1">
                    <a:alpha val="100000"/>
                  </a:schemeClr>
                </a:solidFill>
                <a:latin typeface="Microsoft Yahei"/>
                <a:ea typeface="Microsoft Yahei"/>
                <a:cs typeface="Microsoft Yahei"/>
              </a:rPr>
              <a:t>随着移动互联网的发展，微信小程序作为一种新型的移动应用形式，具有使用方便、无需下载安装等特点，适合用于开发二次元社区平台</a:t>
            </a:r>
            <a:r>
              <a:rPr lang="en-US" sz="1425" b="1" dirty="0">
                <a:solidFill>
                  <a:schemeClr val="dk1">
                    <a:alpha val="100000"/>
                  </a:schemeClr>
                </a:solidFill>
                <a:latin typeface="Microsoft Yahei"/>
                <a:ea typeface="Microsoft Yahei"/>
                <a:cs typeface="Microsoft Yahei"/>
              </a:rPr>
              <a:t>。</a:t>
            </a:r>
          </a:p>
        </p:txBody>
      </p:sp>
      <p:sp>
        <p:nvSpPr>
          <p:cNvPr id="18" name="TextBox 18"/>
          <p:cNvSpPr txBox="1"/>
          <p:nvPr/>
        </p:nvSpPr>
        <p:spPr>
          <a:xfrm>
            <a:off x="4908291" y="4422385"/>
            <a:ext cx="5989821" cy="719999"/>
          </a:xfrm>
          <a:prstGeom prst="rect">
            <a:avLst/>
          </a:prstGeom>
          <a:ln/>
        </p:spPr>
        <p:txBody>
          <a:bodyPr vert="horz" wrap="square" lIns="123825" tIns="123825" rIns="57150" bIns="123825" rtlCol="0" anchor="t" anchorCtr="0">
            <a:normAutofit/>
          </a:bodyPr>
          <a:lstStyle/>
          <a:p>
            <a:pPr>
              <a:lnSpc>
                <a:spcPct val="140000"/>
              </a:lnSpc>
            </a:pPr>
            <a:r>
              <a:rPr lang="en-US" sz="2100" b="1">
                <a:solidFill>
                  <a:schemeClr val="accent1">
                    <a:alpha val="100000"/>
                  </a:schemeClr>
                </a:solidFill>
                <a:latin typeface="Microsoft Yahei"/>
                <a:ea typeface="Microsoft Yahei"/>
                <a:cs typeface="Microsoft Yahei"/>
              </a:rPr>
              <a:t>商业模式</a:t>
            </a:r>
          </a:p>
        </p:txBody>
      </p:sp>
      <p:sp>
        <p:nvSpPr>
          <p:cNvPr id="19" name="AutoShape 19"/>
          <p:cNvSpPr/>
          <p:nvPr/>
        </p:nvSpPr>
        <p:spPr>
          <a:xfrm>
            <a:off x="3609697" y="4608191"/>
            <a:ext cx="668149" cy="523974"/>
          </a:xfrm>
          <a:prstGeom prst="rect">
            <a:avLst/>
          </a:prstGeom>
          <a:solidFill>
            <a:schemeClr val="accent2">
              <a:alpha val="100000"/>
            </a:schemeClr>
          </a:solidFill>
          <a:ln/>
        </p:spPr>
      </p:sp>
      <p:sp>
        <p:nvSpPr>
          <p:cNvPr id="20" name="AutoShape 20"/>
          <p:cNvSpPr/>
          <p:nvPr/>
        </p:nvSpPr>
        <p:spPr>
          <a:xfrm>
            <a:off x="4031418" y="4608191"/>
            <a:ext cx="523974" cy="523974"/>
          </a:xfrm>
          <a:prstGeom prst="ellipse">
            <a:avLst/>
          </a:prstGeom>
          <a:solidFill>
            <a:schemeClr val="accent2">
              <a:alpha val="100000"/>
            </a:schemeClr>
          </a:solidFill>
          <a:ln/>
        </p:spPr>
      </p:sp>
      <p:sp>
        <p:nvSpPr>
          <p:cNvPr id="21" name="AutoShape 21"/>
          <p:cNvSpPr/>
          <p:nvPr/>
        </p:nvSpPr>
        <p:spPr>
          <a:xfrm>
            <a:off x="3347710" y="4608191"/>
            <a:ext cx="523974" cy="523974"/>
          </a:xfrm>
          <a:prstGeom prst="ellipse">
            <a:avLst/>
          </a:prstGeom>
          <a:solidFill>
            <a:schemeClr val="accent2">
              <a:alpha val="100000"/>
            </a:schemeClr>
          </a:solidFill>
          <a:ln/>
        </p:spPr>
      </p:sp>
      <p:sp>
        <p:nvSpPr>
          <p:cNvPr id="22" name="TextBox 22"/>
          <p:cNvSpPr txBox="1"/>
          <p:nvPr/>
        </p:nvSpPr>
        <p:spPr>
          <a:xfrm>
            <a:off x="3429000" y="4486953"/>
            <a:ext cx="1062715" cy="754837"/>
          </a:xfrm>
          <a:prstGeom prst="rect">
            <a:avLst/>
          </a:prstGeom>
          <a:ln/>
        </p:spPr>
        <p:txBody>
          <a:bodyPr vert="horz" wrap="square" lIns="123825" tIns="123825" rIns="57150" bIns="123825" rtlCol="0" anchor="t" anchorCtr="0">
            <a:normAutofit/>
          </a:bodyPr>
          <a:lstStyle/>
          <a:p>
            <a:pPr algn="ctr">
              <a:lnSpc>
                <a:spcPct val="150000"/>
              </a:lnSpc>
            </a:pPr>
            <a:r>
              <a:rPr lang="en-US" sz="2100" b="1">
                <a:solidFill>
                  <a:srgbClr val="FFFFFF">
                    <a:alpha val="100000"/>
                  </a:srgbClr>
                </a:solidFill>
                <a:latin typeface="Microsoft Yahei"/>
                <a:ea typeface="Microsoft Yahei"/>
                <a:cs typeface="Microsoft Yahei"/>
              </a:rPr>
              <a:t>03</a:t>
            </a:r>
          </a:p>
        </p:txBody>
      </p:sp>
      <p:sp>
        <p:nvSpPr>
          <p:cNvPr id="23" name="TextBox 23"/>
          <p:cNvSpPr txBox="1"/>
          <p:nvPr/>
        </p:nvSpPr>
        <p:spPr>
          <a:xfrm>
            <a:off x="4908291" y="4924131"/>
            <a:ext cx="5833336" cy="1277417"/>
          </a:xfrm>
          <a:prstGeom prst="rect">
            <a:avLst/>
          </a:prstGeom>
          <a:ln/>
        </p:spPr>
        <p:txBody>
          <a:bodyPr vert="horz" wrap="square" lIns="123825" tIns="123825" rIns="57150" bIns="123825" rtlCol="0" anchor="t" anchorCtr="0">
            <a:normAutofit/>
          </a:bodyPr>
          <a:lstStyle/>
          <a:p>
            <a:pPr>
              <a:lnSpc>
                <a:spcPct val="150000"/>
              </a:lnSpc>
            </a:pPr>
            <a:r>
              <a:rPr lang="en-US" sz="1425" b="1" dirty="0">
                <a:solidFill>
                  <a:schemeClr val="dk1">
                    <a:alpha val="100000"/>
                  </a:schemeClr>
                </a:solidFill>
                <a:latin typeface="Microsoft Yahei"/>
                <a:ea typeface="Microsoft Yahei"/>
                <a:cs typeface="Microsoft Yahei"/>
              </a:rPr>
              <a:t>通过微信小程序平台，可以为二次元爱好者提供一个便捷的交流平台，同时也可以为内容创作者提供一个展示自己作品的平台，具有商业化的潜力。</a:t>
            </a:r>
          </a:p>
        </p:txBody>
      </p:sp>
      <p:sp>
        <p:nvSpPr>
          <p:cNvPr id="24" name="TextBox 24"/>
          <p:cNvSpPr txBox="1"/>
          <p:nvPr/>
        </p:nvSpPr>
        <p:spPr>
          <a:xfrm>
            <a:off x="1094842" y="93878"/>
            <a:ext cx="10001250" cy="914400"/>
          </a:xfrm>
          <a:prstGeom prst="rect">
            <a:avLst/>
          </a:prstGeom>
          <a:ln/>
        </p:spPr>
        <p:txBody>
          <a:bodyPr vert="horz" wrap="square" lIns="123825" tIns="123825" rIns="57150" bIns="123825" rtlCol="0" anchor="t" anchorCtr="0">
            <a:normAutofit/>
          </a:bodyPr>
          <a:lstStyle/>
          <a:p>
            <a:pPr>
              <a:lnSpc>
                <a:spcPct val="140000"/>
              </a:lnSpc>
            </a:pPr>
            <a:r>
              <a:rPr lang="en-US" sz="3000" b="1">
                <a:solidFill>
                  <a:schemeClr val="accent1">
                    <a:alpha val="100000"/>
                  </a:schemeClr>
                </a:solidFill>
                <a:latin typeface="Microsoft Yahei"/>
                <a:ea typeface="Microsoft Yahei"/>
                <a:cs typeface="Microsoft Yahei"/>
              </a:rPr>
              <a:t>项目背景</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2670406" y="-2667000"/>
            <a:ext cx="6858000" cy="12192000"/>
          </a:xfrm>
          <a:prstGeom prst="rect">
            <a:avLst/>
          </a:prstGeom>
        </p:spPr>
      </p:pic>
      <p:cxnSp>
        <p:nvCxnSpPr>
          <p:cNvPr id="3" name="Connector 3"/>
          <p:cNvCxnSpPr/>
          <p:nvPr/>
        </p:nvCxnSpPr>
        <p:spPr>
          <a:xfrm>
            <a:off x="917487" y="0"/>
            <a:ext cx="0" cy="6858000"/>
          </a:xfrm>
          <a:prstGeom prst="line">
            <a:avLst/>
          </a:prstGeom>
          <a:ln w="76200">
            <a:solidFill>
              <a:srgbClr val="FFFFFF">
                <a:alpha val="100000"/>
              </a:srgbClr>
            </a:solidFill>
            <a:prstDash val="solid"/>
            <a:headEnd type="none"/>
            <a:tailEnd type="none"/>
          </a:ln>
        </p:spPr>
      </p:cxnSp>
      <p:pic>
        <p:nvPicPr>
          <p:cNvPr id="4" name="Picture 4"/>
          <p:cNvPicPr>
            <a:picLocks noChangeAspect="1"/>
          </p:cNvPicPr>
          <p:nvPr/>
        </p:nvPicPr>
        <p:blipFill>
          <a:blip r:embed="rId3"/>
          <a:srcRect/>
          <a:stretch>
            <a:fillRect/>
          </a:stretch>
        </p:blipFill>
        <p:spPr>
          <a:xfrm rot="16200000">
            <a:off x="-1298256" y="2813973"/>
            <a:ext cx="4574266" cy="1230054"/>
          </a:xfrm>
          <a:prstGeom prst="rect">
            <a:avLst/>
          </a:prstGeom>
        </p:spPr>
      </p:pic>
      <p:sp>
        <p:nvSpPr>
          <p:cNvPr id="5" name="Freeform 5"/>
          <p:cNvSpPr/>
          <p:nvPr/>
        </p:nvSpPr>
        <p:spPr>
          <a:xfrm rot="16200000">
            <a:off x="1911858" y="2149190"/>
            <a:ext cx="2792334" cy="2792334"/>
          </a:xfrm>
          <a:custGeom>
            <a:avLst/>
            <a:gdLst/>
            <a:ahLst/>
            <a:cxnLst/>
            <a:rect l="l" t="t" r="r" b="b"/>
            <a:pathLst>
              <a:path w="21600" h="21600">
                <a:moveTo>
                  <a:pt x="2950" y="15226"/>
                </a:moveTo>
                <a:cubicBezTo>
                  <a:pt x="2188" y="13875"/>
                  <a:pt x="1788" y="12351"/>
                  <a:pt x="1788" y="10800"/>
                </a:cubicBezTo>
                <a:cubicBezTo>
                  <a:pt x="1788" y="5822"/>
                  <a:pt x="5822" y="1788"/>
                  <a:pt x="10800" y="1788"/>
                </a:cubicBezTo>
                <a:cubicBezTo>
                  <a:pt x="15777" y="1788"/>
                  <a:pt x="19812" y="5822"/>
                  <a:pt x="19812" y="10800"/>
                </a:cubicBezTo>
                <a:cubicBezTo>
                  <a:pt x="19811" y="12351"/>
                  <a:pt x="19411" y="13875"/>
                  <a:pt x="18649" y="15226"/>
                </a:cubicBezTo>
                <a:lnTo>
                  <a:pt x="20207" y="16105"/>
                </a:lnTo>
                <a:cubicBezTo>
                  <a:pt x="21120" y="14486"/>
                  <a:pt x="21600" y="12658"/>
                  <a:pt x="21600" y="10800"/>
                </a:cubicBezTo>
                <a:cubicBezTo>
                  <a:pt x="21600" y="4835"/>
                  <a:pt x="16764" y="0"/>
                  <a:pt x="10800" y="0"/>
                </a:cubicBezTo>
                <a:cubicBezTo>
                  <a:pt x="4835" y="0"/>
                  <a:pt x="0" y="4835"/>
                  <a:pt x="0" y="10800"/>
                </a:cubicBezTo>
                <a:cubicBezTo>
                  <a:pt x="-1" y="12658"/>
                  <a:pt x="479" y="14486"/>
                  <a:pt x="1392" y="16105"/>
                </a:cubicBezTo>
                <a:close/>
              </a:path>
            </a:pathLst>
          </a:custGeom>
          <a:solidFill>
            <a:schemeClr val="accent1">
              <a:alpha val="100000"/>
            </a:schemeClr>
          </a:solidFill>
          <a:ln/>
        </p:spPr>
      </p:sp>
      <p:sp>
        <p:nvSpPr>
          <p:cNvPr id="6" name="Freeform 6"/>
          <p:cNvSpPr/>
          <p:nvPr/>
        </p:nvSpPr>
        <p:spPr>
          <a:xfrm rot="16426183">
            <a:off x="2136658" y="2376004"/>
            <a:ext cx="2316527" cy="2318544"/>
          </a:xfrm>
          <a:custGeom>
            <a:avLst/>
            <a:gdLst/>
            <a:ahLst/>
            <a:cxnLst/>
            <a:rect l="l" t="t" r="r" b="b"/>
            <a:pathLst>
              <a:path w="21600" h="21600">
                <a:moveTo>
                  <a:pt x="2643" y="7715"/>
                </a:moveTo>
                <a:cubicBezTo>
                  <a:pt x="3926" y="4323"/>
                  <a:pt x="7173" y="2080"/>
                  <a:pt x="10799" y="2080"/>
                </a:cubicBezTo>
                <a:cubicBezTo>
                  <a:pt x="14426" y="2080"/>
                  <a:pt x="17673" y="4323"/>
                  <a:pt x="18956" y="7715"/>
                </a:cubicBezTo>
                <a:lnTo>
                  <a:pt x="20901" y="6979"/>
                </a:lnTo>
                <a:cubicBezTo>
                  <a:pt x="19313" y="2779"/>
                  <a:pt x="15290" y="-1"/>
                  <a:pt x="10800" y="-1"/>
                </a:cubicBezTo>
                <a:cubicBezTo>
                  <a:pt x="6309" y="-1"/>
                  <a:pt x="2286" y="2779"/>
                  <a:pt x="698" y="6979"/>
                </a:cubicBezTo>
                <a:close/>
              </a:path>
            </a:pathLst>
          </a:custGeom>
          <a:solidFill>
            <a:schemeClr val="accent1">
              <a:alpha val="100000"/>
              <a:lumMod val="60000"/>
              <a:lumOff val="40000"/>
            </a:schemeClr>
          </a:solidFill>
          <a:ln/>
        </p:spPr>
      </p:sp>
      <p:sp>
        <p:nvSpPr>
          <p:cNvPr id="7" name="Freeform 7"/>
          <p:cNvSpPr/>
          <p:nvPr/>
        </p:nvSpPr>
        <p:spPr>
          <a:xfrm rot="-5400000">
            <a:off x="1668916" y="1919351"/>
            <a:ext cx="3252009" cy="3252010"/>
          </a:xfrm>
          <a:custGeom>
            <a:avLst/>
            <a:gdLst/>
            <a:ahLst/>
            <a:cxnLst/>
            <a:rect l="l" t="t" r="r" b="b"/>
            <a:pathLst>
              <a:path w="21600" h="21600">
                <a:moveTo>
                  <a:pt x="6106" y="18536"/>
                </a:moveTo>
                <a:cubicBezTo>
                  <a:pt x="3402" y="16896"/>
                  <a:pt x="1751" y="13962"/>
                  <a:pt x="1751" y="10800"/>
                </a:cubicBezTo>
                <a:cubicBezTo>
                  <a:pt x="1751" y="5802"/>
                  <a:pt x="5802" y="1751"/>
                  <a:pt x="10800" y="1751"/>
                </a:cubicBezTo>
                <a:cubicBezTo>
                  <a:pt x="15797" y="1751"/>
                  <a:pt x="19849" y="5802"/>
                  <a:pt x="19849" y="10800"/>
                </a:cubicBezTo>
                <a:cubicBezTo>
                  <a:pt x="19848" y="13962"/>
                  <a:pt x="18197" y="16896"/>
                  <a:pt x="15493" y="18536"/>
                </a:cubicBezTo>
                <a:lnTo>
                  <a:pt x="16401" y="20033"/>
                </a:lnTo>
                <a:cubicBezTo>
                  <a:pt x="19628" y="18075"/>
                  <a:pt x="21600" y="14574"/>
                  <a:pt x="21600" y="10800"/>
                </a:cubicBezTo>
                <a:cubicBezTo>
                  <a:pt x="21600" y="4835"/>
                  <a:pt x="16764" y="0"/>
                  <a:pt x="10800" y="0"/>
                </a:cubicBezTo>
                <a:cubicBezTo>
                  <a:pt x="4835" y="0"/>
                  <a:pt x="0" y="4835"/>
                  <a:pt x="0" y="10800"/>
                </a:cubicBezTo>
                <a:cubicBezTo>
                  <a:pt x="-1" y="14574"/>
                  <a:pt x="1971" y="18075"/>
                  <a:pt x="5198" y="20033"/>
                </a:cubicBezTo>
                <a:lnTo>
                  <a:pt x="6106" y="18536"/>
                </a:lnTo>
                <a:close/>
              </a:path>
            </a:pathLst>
          </a:custGeom>
          <a:solidFill>
            <a:schemeClr val="accent1">
              <a:alpha val="100000"/>
              <a:lumMod val="75000"/>
            </a:schemeClr>
          </a:solidFill>
          <a:ln/>
        </p:spPr>
      </p:sp>
      <p:pic>
        <p:nvPicPr>
          <p:cNvPr id="22" name="图片 21">
            <a:extLst>
              <a:ext uri="{FF2B5EF4-FFF2-40B4-BE49-F238E27FC236}">
                <a16:creationId xmlns:a16="http://schemas.microsoft.com/office/drawing/2014/main" id="{0AFFB4DD-C964-BACC-29E0-823B10452E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8315" y="3363387"/>
            <a:ext cx="2905125" cy="1905000"/>
          </a:xfrm>
          <a:prstGeom prst="rect">
            <a:avLst/>
          </a:prstGeom>
        </p:spPr>
      </p:pic>
      <p:sp>
        <p:nvSpPr>
          <p:cNvPr id="8" name="AutoShape 8"/>
          <p:cNvSpPr/>
          <p:nvPr/>
        </p:nvSpPr>
        <p:spPr>
          <a:xfrm>
            <a:off x="6201278" y="1469036"/>
            <a:ext cx="457257" cy="364554"/>
          </a:xfrm>
          <a:prstGeom prst="rect">
            <a:avLst/>
          </a:prstGeom>
          <a:solidFill>
            <a:schemeClr val="accent1">
              <a:alpha val="100000"/>
              <a:lumMod val="75000"/>
            </a:schemeClr>
          </a:solidFill>
          <a:ln/>
        </p:spPr>
      </p:sp>
      <p:sp>
        <p:nvSpPr>
          <p:cNvPr id="9" name="AutoShape 9"/>
          <p:cNvSpPr/>
          <p:nvPr/>
        </p:nvSpPr>
        <p:spPr>
          <a:xfrm>
            <a:off x="6202185" y="3070632"/>
            <a:ext cx="455624" cy="380438"/>
          </a:xfrm>
          <a:prstGeom prst="rect">
            <a:avLst/>
          </a:prstGeom>
          <a:solidFill>
            <a:schemeClr val="accent1">
              <a:alpha val="100000"/>
            </a:schemeClr>
          </a:solidFill>
          <a:ln/>
        </p:spPr>
      </p:sp>
      <p:sp>
        <p:nvSpPr>
          <p:cNvPr id="10" name="AutoShape 10"/>
          <p:cNvSpPr/>
          <p:nvPr/>
        </p:nvSpPr>
        <p:spPr>
          <a:xfrm>
            <a:off x="6202185" y="4577400"/>
            <a:ext cx="455624" cy="394002"/>
          </a:xfrm>
          <a:prstGeom prst="rect">
            <a:avLst/>
          </a:prstGeom>
          <a:solidFill>
            <a:schemeClr val="accent1">
              <a:alpha val="100000"/>
              <a:lumMod val="60000"/>
              <a:lumOff val="40000"/>
            </a:schemeClr>
          </a:solidFill>
          <a:ln/>
        </p:spPr>
      </p:sp>
      <p:sp>
        <p:nvSpPr>
          <p:cNvPr id="11" name="Freeform 11"/>
          <p:cNvSpPr/>
          <p:nvPr/>
        </p:nvSpPr>
        <p:spPr>
          <a:xfrm>
            <a:off x="2669856" y="2735190"/>
            <a:ext cx="1620333" cy="1620333"/>
          </a:xfrm>
          <a:custGeom>
            <a:avLst/>
            <a:gdLst/>
            <a:ahLst/>
            <a:cxnLst/>
            <a:rect l="l" t="t" r="r" b="b"/>
            <a:pathLst>
              <a:path w="304800" h="304800">
                <a:moveTo>
                  <a:pt x="304800" y="171155"/>
                </a:moveTo>
                <a:lnTo>
                  <a:pt x="304800" y="133055"/>
                </a:lnTo>
                <a:lnTo>
                  <a:pt x="259261" y="114081"/>
                </a:lnTo>
                <a:cubicBezTo>
                  <a:pt x="257994" y="110509"/>
                  <a:pt x="256661" y="107051"/>
                  <a:pt x="255022" y="103661"/>
                </a:cubicBezTo>
                <a:lnTo>
                  <a:pt x="273406" y="57893"/>
                </a:lnTo>
                <a:lnTo>
                  <a:pt x="246459" y="30956"/>
                </a:lnTo>
                <a:lnTo>
                  <a:pt x="201101" y="49635"/>
                </a:lnTo>
                <a:cubicBezTo>
                  <a:pt x="197644" y="47958"/>
                  <a:pt x="194110" y="46549"/>
                  <a:pt x="190462" y="45244"/>
                </a:cubicBezTo>
                <a:lnTo>
                  <a:pt x="171155" y="0"/>
                </a:lnTo>
                <a:lnTo>
                  <a:pt x="133055" y="0"/>
                </a:lnTo>
                <a:lnTo>
                  <a:pt x="114224" y="45091"/>
                </a:lnTo>
                <a:cubicBezTo>
                  <a:pt x="110433" y="46434"/>
                  <a:pt x="106785" y="47844"/>
                  <a:pt x="103175" y="49559"/>
                </a:cubicBezTo>
                <a:lnTo>
                  <a:pt x="57893" y="31366"/>
                </a:lnTo>
                <a:lnTo>
                  <a:pt x="30956" y="58303"/>
                </a:lnTo>
                <a:lnTo>
                  <a:pt x="49416" y="103175"/>
                </a:lnTo>
                <a:cubicBezTo>
                  <a:pt x="47625" y="106861"/>
                  <a:pt x="46177" y="110614"/>
                  <a:pt x="44796" y="114491"/>
                </a:cubicBezTo>
                <a:lnTo>
                  <a:pt x="0" y="133645"/>
                </a:lnTo>
                <a:lnTo>
                  <a:pt x="0" y="171745"/>
                </a:lnTo>
                <a:lnTo>
                  <a:pt x="44834" y="190424"/>
                </a:lnTo>
                <a:cubicBezTo>
                  <a:pt x="46215" y="194291"/>
                  <a:pt x="47701" y="198053"/>
                  <a:pt x="49482" y="201740"/>
                </a:cubicBezTo>
                <a:lnTo>
                  <a:pt x="31366" y="246907"/>
                </a:lnTo>
                <a:lnTo>
                  <a:pt x="58303" y="273844"/>
                </a:lnTo>
                <a:lnTo>
                  <a:pt x="103289" y="255318"/>
                </a:lnTo>
                <a:cubicBezTo>
                  <a:pt x="106899" y="257032"/>
                  <a:pt x="110585" y="258404"/>
                  <a:pt x="114376" y="259709"/>
                </a:cubicBezTo>
                <a:lnTo>
                  <a:pt x="133645" y="304800"/>
                </a:lnTo>
                <a:lnTo>
                  <a:pt x="171745" y="304800"/>
                </a:lnTo>
                <a:lnTo>
                  <a:pt x="190605" y="259480"/>
                </a:lnTo>
                <a:cubicBezTo>
                  <a:pt x="194215" y="258137"/>
                  <a:pt x="197787" y="256727"/>
                  <a:pt x="201206" y="255089"/>
                </a:cubicBezTo>
                <a:lnTo>
                  <a:pt x="246898" y="273396"/>
                </a:lnTo>
                <a:lnTo>
                  <a:pt x="273834" y="246459"/>
                </a:lnTo>
                <a:lnTo>
                  <a:pt x="255079" y="200997"/>
                </a:lnTo>
                <a:cubicBezTo>
                  <a:pt x="256680" y="197577"/>
                  <a:pt x="257985" y="194110"/>
                  <a:pt x="259251" y="190576"/>
                </a:cubicBezTo>
                <a:lnTo>
                  <a:pt x="304800" y="171155"/>
                </a:lnTo>
                <a:close/>
                <a:moveTo>
                  <a:pt x="152105" y="209550"/>
                </a:moveTo>
                <a:cubicBezTo>
                  <a:pt x="120558" y="209550"/>
                  <a:pt x="94955" y="183947"/>
                  <a:pt x="94955" y="152400"/>
                </a:cubicBezTo>
                <a:cubicBezTo>
                  <a:pt x="94955" y="120853"/>
                  <a:pt x="120558" y="95250"/>
                  <a:pt x="152105" y="95250"/>
                </a:cubicBezTo>
                <a:cubicBezTo>
                  <a:pt x="183652" y="95250"/>
                  <a:pt x="209255" y="120853"/>
                  <a:pt x="209255" y="152400"/>
                </a:cubicBezTo>
                <a:cubicBezTo>
                  <a:pt x="209255" y="183947"/>
                  <a:pt x="183652" y="209550"/>
                  <a:pt x="152105" y="209550"/>
                </a:cubicBezTo>
                <a:close/>
              </a:path>
            </a:pathLst>
          </a:custGeom>
          <a:solidFill>
            <a:schemeClr val="accent1">
              <a:alpha val="100000"/>
            </a:schemeClr>
          </a:solidFill>
          <a:ln/>
        </p:spPr>
      </p:sp>
      <p:sp>
        <p:nvSpPr>
          <p:cNvPr id="12" name="TextBox 12"/>
          <p:cNvSpPr txBox="1"/>
          <p:nvPr/>
        </p:nvSpPr>
        <p:spPr>
          <a:xfrm>
            <a:off x="6081248" y="1919352"/>
            <a:ext cx="4840757" cy="1020700"/>
          </a:xfrm>
          <a:prstGeom prst="rect">
            <a:avLst/>
          </a:prstGeom>
          <a:ln/>
        </p:spPr>
        <p:txBody>
          <a:bodyPr vert="horz" wrap="square" lIns="66008" tIns="33052" rIns="66008" bIns="33052" rtlCol="0" anchor="ctr" anchorCtr="0">
            <a:normAutofit/>
          </a:bodyPr>
          <a:lstStyle/>
          <a:p>
            <a:pPr algn="ctr">
              <a:lnSpc>
                <a:spcPct val="188000"/>
              </a:lnSpc>
            </a:pPr>
            <a:r>
              <a:rPr lang="en-US" sz="1425" b="1" dirty="0" err="1">
                <a:solidFill>
                  <a:schemeClr val="dk1">
                    <a:alpha val="100000"/>
                  </a:schemeClr>
                </a:solidFill>
                <a:latin typeface="Microsoft Yahei"/>
                <a:ea typeface="Microsoft Yahei"/>
                <a:cs typeface="Microsoft Yahei"/>
              </a:rPr>
              <a:t>包括学生、职场新人及泛二次元用户，他们热爱二次元文化，希望找到一个专属的社区平台与其他同好交流互动</a:t>
            </a:r>
            <a:r>
              <a:rPr lang="en-US" sz="1425" b="1" dirty="0">
                <a:solidFill>
                  <a:schemeClr val="dk1">
                    <a:alpha val="100000"/>
                  </a:schemeClr>
                </a:solidFill>
                <a:latin typeface="Microsoft Yahei"/>
                <a:ea typeface="Microsoft Yahei"/>
                <a:cs typeface="Microsoft Yahei"/>
              </a:rPr>
              <a:t>。</a:t>
            </a:r>
          </a:p>
        </p:txBody>
      </p:sp>
      <p:sp>
        <p:nvSpPr>
          <p:cNvPr id="13" name="TextBox 13"/>
          <p:cNvSpPr txBox="1"/>
          <p:nvPr/>
        </p:nvSpPr>
        <p:spPr>
          <a:xfrm>
            <a:off x="6778565" y="3006042"/>
            <a:ext cx="4263469" cy="467043"/>
          </a:xfrm>
          <a:prstGeom prst="rect">
            <a:avLst/>
          </a:prstGeom>
          <a:ln/>
        </p:spPr>
        <p:txBody>
          <a:bodyPr vert="horz" wrap="square" lIns="66008" tIns="33052" rIns="66008" bIns="33052" rtlCol="0" anchor="ctr" anchorCtr="0">
            <a:normAutofit/>
          </a:bodyPr>
          <a:lstStyle/>
          <a:p>
            <a:pPr algn="ctr">
              <a:lnSpc>
                <a:spcPct val="150000"/>
              </a:lnSpc>
            </a:pPr>
            <a:r>
              <a:rPr lang="en-US" sz="1650" b="1">
                <a:solidFill>
                  <a:schemeClr val="accent1">
                    <a:alpha val="100000"/>
                  </a:schemeClr>
                </a:solidFill>
                <a:latin typeface="Microsoft Yahei"/>
                <a:ea typeface="Microsoft Yahei"/>
                <a:cs typeface="Microsoft Yahei"/>
              </a:rPr>
              <a:t>内容创作者</a:t>
            </a:r>
          </a:p>
        </p:txBody>
      </p:sp>
      <p:sp>
        <p:nvSpPr>
          <p:cNvPr id="14" name="TextBox 14"/>
          <p:cNvSpPr txBox="1"/>
          <p:nvPr/>
        </p:nvSpPr>
        <p:spPr>
          <a:xfrm>
            <a:off x="6201278" y="3479132"/>
            <a:ext cx="4840757" cy="1020700"/>
          </a:xfrm>
          <a:prstGeom prst="rect">
            <a:avLst/>
          </a:prstGeom>
          <a:ln/>
        </p:spPr>
        <p:txBody>
          <a:bodyPr vert="horz" wrap="square" lIns="66008" tIns="33052" rIns="66008" bIns="33052" rtlCol="0" anchor="ctr" anchorCtr="0">
            <a:normAutofit/>
          </a:bodyPr>
          <a:lstStyle/>
          <a:p>
            <a:pPr algn="ctr">
              <a:lnSpc>
                <a:spcPct val="188000"/>
              </a:lnSpc>
            </a:pPr>
            <a:r>
              <a:rPr lang="en-US" sz="1425" b="1" dirty="0" err="1">
                <a:solidFill>
                  <a:schemeClr val="dk1">
                    <a:alpha val="100000"/>
                  </a:schemeClr>
                </a:solidFill>
                <a:latin typeface="Microsoft Yahei"/>
                <a:ea typeface="Microsoft Yahei"/>
                <a:cs typeface="Microsoft Yahei"/>
              </a:rPr>
              <a:t>包括独立艺术家、设计师、摄影师等，他们希望通过小程序发布自己的作品，并与其他创作者互动交流</a:t>
            </a:r>
            <a:r>
              <a:rPr lang="en-US" sz="1425" b="1" dirty="0">
                <a:solidFill>
                  <a:schemeClr val="dk1">
                    <a:alpha val="100000"/>
                  </a:schemeClr>
                </a:solidFill>
                <a:latin typeface="Microsoft Yahei"/>
                <a:ea typeface="Microsoft Yahei"/>
                <a:cs typeface="Microsoft Yahei"/>
              </a:rPr>
              <a:t>。</a:t>
            </a:r>
          </a:p>
        </p:txBody>
      </p:sp>
      <p:sp>
        <p:nvSpPr>
          <p:cNvPr id="15" name="TextBox 15"/>
          <p:cNvSpPr txBox="1"/>
          <p:nvPr/>
        </p:nvSpPr>
        <p:spPr>
          <a:xfrm>
            <a:off x="6778565" y="4517978"/>
            <a:ext cx="4263469" cy="467043"/>
          </a:xfrm>
          <a:prstGeom prst="rect">
            <a:avLst/>
          </a:prstGeom>
          <a:ln/>
        </p:spPr>
        <p:txBody>
          <a:bodyPr vert="horz" wrap="square" lIns="66008" tIns="33052" rIns="66008" bIns="33052" rtlCol="0" anchor="ctr" anchorCtr="0">
            <a:normAutofit/>
          </a:bodyPr>
          <a:lstStyle/>
          <a:p>
            <a:pPr algn="ctr">
              <a:lnSpc>
                <a:spcPct val="150000"/>
              </a:lnSpc>
            </a:pPr>
            <a:r>
              <a:rPr lang="en-US" sz="1650" b="1">
                <a:solidFill>
                  <a:schemeClr val="accent1">
                    <a:alpha val="100000"/>
                  </a:schemeClr>
                </a:solidFill>
                <a:latin typeface="Microsoft Yahei"/>
                <a:ea typeface="Microsoft Yahei"/>
                <a:cs typeface="Microsoft Yahei"/>
              </a:rPr>
              <a:t>管理员</a:t>
            </a:r>
          </a:p>
        </p:txBody>
      </p:sp>
      <p:pic>
        <p:nvPicPr>
          <p:cNvPr id="24" name="图片 23">
            <a:extLst>
              <a:ext uri="{FF2B5EF4-FFF2-40B4-BE49-F238E27FC236}">
                <a16:creationId xmlns:a16="http://schemas.microsoft.com/office/drawing/2014/main" id="{6FDB7414-1050-9615-D1F8-AA96F12C8C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78819" y="4484525"/>
            <a:ext cx="2009775" cy="1905000"/>
          </a:xfrm>
          <a:prstGeom prst="rect">
            <a:avLst/>
          </a:prstGeom>
        </p:spPr>
      </p:pic>
      <p:sp>
        <p:nvSpPr>
          <p:cNvPr id="16" name="TextBox 16"/>
          <p:cNvSpPr txBox="1"/>
          <p:nvPr/>
        </p:nvSpPr>
        <p:spPr>
          <a:xfrm>
            <a:off x="6201278" y="4991068"/>
            <a:ext cx="4840757" cy="1020700"/>
          </a:xfrm>
          <a:prstGeom prst="rect">
            <a:avLst/>
          </a:prstGeom>
          <a:ln/>
        </p:spPr>
        <p:txBody>
          <a:bodyPr vert="horz" wrap="square" lIns="66008" tIns="33052" rIns="66008" bIns="33052" rtlCol="0" anchor="ctr" anchorCtr="0">
            <a:normAutofit/>
          </a:bodyPr>
          <a:lstStyle/>
          <a:p>
            <a:pPr algn="ctr">
              <a:lnSpc>
                <a:spcPct val="188000"/>
              </a:lnSpc>
            </a:pPr>
            <a:r>
              <a:rPr lang="en-US" sz="1425" b="1" dirty="0" err="1">
                <a:solidFill>
                  <a:schemeClr val="dk1">
                    <a:alpha val="100000"/>
                  </a:schemeClr>
                </a:solidFill>
                <a:latin typeface="Microsoft Yahei"/>
                <a:ea typeface="Microsoft Yahei"/>
                <a:cs typeface="Microsoft Yahei"/>
              </a:rPr>
              <a:t>负责维护社区秩序，保护用户体验，管理用户和内容信息</a:t>
            </a:r>
            <a:r>
              <a:rPr lang="en-US" sz="1425" b="1" dirty="0">
                <a:solidFill>
                  <a:schemeClr val="dk1">
                    <a:alpha val="100000"/>
                  </a:schemeClr>
                </a:solidFill>
                <a:latin typeface="Microsoft Yahei"/>
                <a:ea typeface="Microsoft Yahei"/>
                <a:cs typeface="Microsoft Yahei"/>
              </a:rPr>
              <a:t>。</a:t>
            </a:r>
          </a:p>
        </p:txBody>
      </p:sp>
      <p:sp>
        <p:nvSpPr>
          <p:cNvPr id="17" name="TextBox 17"/>
          <p:cNvSpPr txBox="1"/>
          <p:nvPr/>
        </p:nvSpPr>
        <p:spPr>
          <a:xfrm>
            <a:off x="6778565" y="1402838"/>
            <a:ext cx="4263469" cy="467043"/>
          </a:xfrm>
          <a:prstGeom prst="rect">
            <a:avLst/>
          </a:prstGeom>
          <a:ln/>
        </p:spPr>
        <p:txBody>
          <a:bodyPr vert="horz" wrap="square" lIns="66008" tIns="33052" rIns="66008" bIns="33052" rtlCol="0" anchor="ctr" anchorCtr="0">
            <a:normAutofit/>
          </a:bodyPr>
          <a:lstStyle/>
          <a:p>
            <a:pPr algn="ctr">
              <a:lnSpc>
                <a:spcPct val="150000"/>
              </a:lnSpc>
            </a:pPr>
            <a:r>
              <a:rPr lang="en-US" sz="1650" b="1">
                <a:solidFill>
                  <a:schemeClr val="accent1">
                    <a:alpha val="100000"/>
                  </a:schemeClr>
                </a:solidFill>
                <a:latin typeface="Microsoft Yahei"/>
                <a:ea typeface="Microsoft Yahei"/>
                <a:cs typeface="Microsoft Yahei"/>
              </a:rPr>
              <a:t>二次元爱好者</a:t>
            </a:r>
          </a:p>
        </p:txBody>
      </p:sp>
      <p:sp>
        <p:nvSpPr>
          <p:cNvPr id="18" name="TextBox 18"/>
          <p:cNvSpPr txBox="1"/>
          <p:nvPr/>
        </p:nvSpPr>
        <p:spPr>
          <a:xfrm>
            <a:off x="1094842" y="93878"/>
            <a:ext cx="10001250" cy="914400"/>
          </a:xfrm>
          <a:prstGeom prst="rect">
            <a:avLst/>
          </a:prstGeom>
          <a:ln/>
        </p:spPr>
        <p:txBody>
          <a:bodyPr vert="horz" wrap="square" lIns="123825" tIns="123825" rIns="57150" bIns="123825" rtlCol="0" anchor="t" anchorCtr="0">
            <a:normAutofit/>
          </a:bodyPr>
          <a:lstStyle/>
          <a:p>
            <a:pPr>
              <a:lnSpc>
                <a:spcPct val="90000"/>
              </a:lnSpc>
            </a:pPr>
            <a:r>
              <a:rPr lang="en-US" sz="3000" b="1">
                <a:solidFill>
                  <a:schemeClr val="accent1">
                    <a:alpha val="100000"/>
                  </a:schemeClr>
                </a:solidFill>
                <a:latin typeface="Microsoft Yahei"/>
                <a:ea typeface="Microsoft Yahei"/>
                <a:cs typeface="Microsoft Yahei"/>
              </a:rPr>
              <a:t>目标用户</a:t>
            </a:r>
          </a:p>
        </p:txBody>
      </p:sp>
      <p:sp>
        <p:nvSpPr>
          <p:cNvPr id="25" name="AutoShape 2">
            <a:extLst>
              <a:ext uri="{FF2B5EF4-FFF2-40B4-BE49-F238E27FC236}">
                <a16:creationId xmlns:a16="http://schemas.microsoft.com/office/drawing/2014/main" id="{3C1D7177-71B4-1C8B-6AD1-8512DEAF8EC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2670406" y="-2667000"/>
            <a:ext cx="6858000" cy="12192000"/>
          </a:xfrm>
          <a:prstGeom prst="rect">
            <a:avLst/>
          </a:prstGeom>
        </p:spPr>
      </p:pic>
      <p:cxnSp>
        <p:nvCxnSpPr>
          <p:cNvPr id="3" name="Connector 3"/>
          <p:cNvCxnSpPr/>
          <p:nvPr/>
        </p:nvCxnSpPr>
        <p:spPr>
          <a:xfrm>
            <a:off x="917487" y="0"/>
            <a:ext cx="0" cy="6858000"/>
          </a:xfrm>
          <a:prstGeom prst="line">
            <a:avLst/>
          </a:prstGeom>
          <a:ln w="76200">
            <a:solidFill>
              <a:srgbClr val="FFFFFF">
                <a:alpha val="100000"/>
              </a:srgbClr>
            </a:solidFill>
            <a:prstDash val="solid"/>
            <a:headEnd type="none"/>
            <a:tailEnd type="none"/>
          </a:ln>
        </p:spPr>
      </p:cxnSp>
      <p:pic>
        <p:nvPicPr>
          <p:cNvPr id="4" name="Picture 4"/>
          <p:cNvPicPr>
            <a:picLocks noChangeAspect="1"/>
          </p:cNvPicPr>
          <p:nvPr/>
        </p:nvPicPr>
        <p:blipFill>
          <a:blip r:embed="rId3"/>
          <a:srcRect/>
          <a:stretch>
            <a:fillRect/>
          </a:stretch>
        </p:blipFill>
        <p:spPr>
          <a:xfrm rot="16200000">
            <a:off x="-1298256" y="2813973"/>
            <a:ext cx="4574266" cy="1230054"/>
          </a:xfrm>
          <a:prstGeom prst="rect">
            <a:avLst/>
          </a:prstGeom>
        </p:spPr>
      </p:pic>
      <p:sp>
        <p:nvSpPr>
          <p:cNvPr id="5" name="AutoShape 5"/>
          <p:cNvSpPr/>
          <p:nvPr/>
        </p:nvSpPr>
        <p:spPr>
          <a:xfrm>
            <a:off x="-713974" y="1256469"/>
            <a:ext cx="4863856" cy="4863856"/>
          </a:xfrm>
          <a:prstGeom prst="ellipse">
            <a:avLst/>
          </a:prstGeom>
          <a:solidFill>
            <a:schemeClr val="accent1">
              <a:alpha val="100000"/>
            </a:schemeClr>
          </a:solidFill>
          <a:ln/>
        </p:spPr>
        <p:txBody>
          <a:bodyPr/>
          <a:lstStyle/>
          <a:p>
            <a:endParaRPr lang="zh-CN" altLang="en-US"/>
          </a:p>
        </p:txBody>
      </p:sp>
      <p:sp>
        <p:nvSpPr>
          <p:cNvPr id="7" name="AutoShape 7"/>
          <p:cNvSpPr/>
          <p:nvPr/>
        </p:nvSpPr>
        <p:spPr>
          <a:xfrm>
            <a:off x="4701456" y="4853903"/>
            <a:ext cx="946555" cy="946555"/>
          </a:xfrm>
          <a:prstGeom prst="ellipse">
            <a:avLst/>
          </a:prstGeom>
          <a:solidFill>
            <a:schemeClr val="accent1">
              <a:alpha val="100000"/>
            </a:schemeClr>
          </a:solidFill>
          <a:ln/>
        </p:spPr>
      </p:sp>
      <p:sp>
        <p:nvSpPr>
          <p:cNvPr id="8" name="TextBox 8"/>
          <p:cNvSpPr txBox="1"/>
          <p:nvPr/>
        </p:nvSpPr>
        <p:spPr>
          <a:xfrm>
            <a:off x="4701456" y="5002020"/>
            <a:ext cx="918715" cy="650321"/>
          </a:xfrm>
          <a:prstGeom prst="rect">
            <a:avLst/>
          </a:prstGeom>
          <a:ln/>
        </p:spPr>
        <p:txBody>
          <a:bodyPr vert="horz" wrap="square" lIns="123825" tIns="123825" rIns="57150" bIns="123825" rtlCol="0" anchor="t" anchorCtr="0">
            <a:normAutofit/>
          </a:bodyPr>
          <a:lstStyle/>
          <a:p>
            <a:pPr algn="ctr">
              <a:lnSpc>
                <a:spcPct val="120000"/>
              </a:lnSpc>
            </a:pPr>
            <a:r>
              <a:rPr lang="en-US" sz="2100" b="1">
                <a:solidFill>
                  <a:srgbClr val="FFFFFF">
                    <a:alpha val="100000"/>
                  </a:srgbClr>
                </a:solidFill>
                <a:latin typeface="Microsoft Yahei"/>
                <a:ea typeface="Microsoft Yahei"/>
                <a:cs typeface="Microsoft Yahei"/>
              </a:rPr>
              <a:t>03</a:t>
            </a:r>
          </a:p>
        </p:txBody>
      </p:sp>
      <p:sp>
        <p:nvSpPr>
          <p:cNvPr id="9" name="TextBox 9"/>
          <p:cNvSpPr txBox="1"/>
          <p:nvPr/>
        </p:nvSpPr>
        <p:spPr>
          <a:xfrm>
            <a:off x="5786029" y="4621091"/>
            <a:ext cx="5413228" cy="696773"/>
          </a:xfrm>
          <a:prstGeom prst="rect">
            <a:avLst/>
          </a:prstGeom>
          <a:ln/>
        </p:spPr>
        <p:txBody>
          <a:bodyPr vert="horz" wrap="square" lIns="123825" tIns="123825" rIns="57150" bIns="123825" rtlCol="0" anchor="t" anchorCtr="0">
            <a:normAutofit/>
          </a:bodyPr>
          <a:lstStyle/>
          <a:p>
            <a:pPr>
              <a:lnSpc>
                <a:spcPct val="150000"/>
              </a:lnSpc>
            </a:pPr>
            <a:r>
              <a:rPr lang="en-US" sz="1500" b="1" dirty="0" err="1">
                <a:solidFill>
                  <a:schemeClr val="accent1">
                    <a:alpha val="100000"/>
                  </a:schemeClr>
                </a:solidFill>
                <a:latin typeface="Microsoft Yahei"/>
                <a:ea typeface="Microsoft Yahei"/>
                <a:cs typeface="Microsoft Yahei"/>
              </a:rPr>
              <a:t>增强用户粘性</a:t>
            </a:r>
            <a:endParaRPr lang="en-US" sz="1500" b="1" dirty="0">
              <a:solidFill>
                <a:schemeClr val="accent1">
                  <a:alpha val="100000"/>
                </a:schemeClr>
              </a:solidFill>
              <a:latin typeface="Microsoft Yahei"/>
              <a:ea typeface="Microsoft Yahei"/>
              <a:cs typeface="Microsoft Yahei"/>
            </a:endParaRPr>
          </a:p>
        </p:txBody>
      </p:sp>
      <p:sp>
        <p:nvSpPr>
          <p:cNvPr id="10" name="TextBox 10"/>
          <p:cNvSpPr txBox="1"/>
          <p:nvPr/>
        </p:nvSpPr>
        <p:spPr>
          <a:xfrm>
            <a:off x="5786029" y="5087309"/>
            <a:ext cx="5225659" cy="929030"/>
          </a:xfrm>
          <a:prstGeom prst="rect">
            <a:avLst/>
          </a:prstGeom>
          <a:ln/>
        </p:spPr>
        <p:txBody>
          <a:bodyPr vert="horz" wrap="square" lIns="123825" tIns="123825" rIns="57150" bIns="123825" rtlCol="0" anchor="t" anchorCtr="0">
            <a:normAutofit/>
          </a:bodyPr>
          <a:lstStyle/>
          <a:p>
            <a:pPr>
              <a:lnSpc>
                <a:spcPct val="150000"/>
              </a:lnSpc>
            </a:pPr>
            <a:r>
              <a:rPr lang="en-US" sz="1425" b="1" dirty="0" err="1">
                <a:solidFill>
                  <a:schemeClr val="dk1">
                    <a:alpha val="100000"/>
                  </a:schemeClr>
                </a:solidFill>
                <a:latin typeface="Microsoft Yahei"/>
                <a:ea typeface="Microsoft Yahei"/>
                <a:cs typeface="Microsoft Yahei"/>
              </a:rPr>
              <a:t>通过频繁互动和优质内容推荐，增强用户的粘性和活跃度，逐步形成稳定的二次元爱好者社区</a:t>
            </a:r>
            <a:r>
              <a:rPr lang="en-US" sz="1425" b="1" dirty="0">
                <a:solidFill>
                  <a:schemeClr val="dk1">
                    <a:alpha val="100000"/>
                  </a:schemeClr>
                </a:solidFill>
                <a:latin typeface="Microsoft Yahei"/>
                <a:ea typeface="Microsoft Yahei"/>
                <a:cs typeface="Microsoft Yahei"/>
              </a:rPr>
              <a:t>。</a:t>
            </a:r>
          </a:p>
        </p:txBody>
      </p:sp>
      <p:sp>
        <p:nvSpPr>
          <p:cNvPr id="11" name="AutoShape 11"/>
          <p:cNvSpPr/>
          <p:nvPr/>
        </p:nvSpPr>
        <p:spPr>
          <a:xfrm>
            <a:off x="4701456" y="1733151"/>
            <a:ext cx="946555" cy="946555"/>
          </a:xfrm>
          <a:prstGeom prst="ellipse">
            <a:avLst/>
          </a:prstGeom>
          <a:solidFill>
            <a:schemeClr val="accent1">
              <a:alpha val="100000"/>
            </a:schemeClr>
          </a:solidFill>
          <a:ln/>
        </p:spPr>
      </p:sp>
      <p:sp>
        <p:nvSpPr>
          <p:cNvPr id="12" name="TextBox 12"/>
          <p:cNvSpPr txBox="1"/>
          <p:nvPr/>
        </p:nvSpPr>
        <p:spPr>
          <a:xfrm>
            <a:off x="4701456" y="1881268"/>
            <a:ext cx="918715" cy="650321"/>
          </a:xfrm>
          <a:prstGeom prst="rect">
            <a:avLst/>
          </a:prstGeom>
          <a:ln/>
        </p:spPr>
        <p:txBody>
          <a:bodyPr vert="horz" wrap="square" lIns="123825" tIns="123825" rIns="57150" bIns="123825" rtlCol="0" anchor="ctr" anchorCtr="0">
            <a:normAutofit/>
          </a:bodyPr>
          <a:lstStyle/>
          <a:p>
            <a:pPr algn="ctr">
              <a:lnSpc>
                <a:spcPct val="120000"/>
              </a:lnSpc>
            </a:pPr>
            <a:r>
              <a:rPr lang="en-US" sz="2100" b="1">
                <a:solidFill>
                  <a:srgbClr val="FFFFFF">
                    <a:alpha val="100000"/>
                  </a:srgbClr>
                </a:solidFill>
                <a:latin typeface="Microsoft Yahei"/>
                <a:ea typeface="Microsoft Yahei"/>
                <a:cs typeface="Microsoft Yahei"/>
              </a:rPr>
              <a:t>01</a:t>
            </a:r>
          </a:p>
        </p:txBody>
      </p:sp>
      <p:sp>
        <p:nvSpPr>
          <p:cNvPr id="13" name="TextBox 13"/>
          <p:cNvSpPr txBox="1"/>
          <p:nvPr/>
        </p:nvSpPr>
        <p:spPr>
          <a:xfrm>
            <a:off x="5786029" y="1465501"/>
            <a:ext cx="5413228" cy="696773"/>
          </a:xfrm>
          <a:prstGeom prst="rect">
            <a:avLst/>
          </a:prstGeom>
          <a:ln/>
        </p:spPr>
        <p:txBody>
          <a:bodyPr vert="horz" wrap="square" lIns="123825" tIns="123825" rIns="57150" bIns="123825" rtlCol="0" anchor="t" anchorCtr="0">
            <a:normAutofit/>
          </a:bodyPr>
          <a:lstStyle/>
          <a:p>
            <a:pPr>
              <a:lnSpc>
                <a:spcPct val="150000"/>
              </a:lnSpc>
            </a:pPr>
            <a:r>
              <a:rPr lang="en-US" sz="1500" b="1" dirty="0" err="1">
                <a:solidFill>
                  <a:schemeClr val="accent1">
                    <a:alpha val="100000"/>
                  </a:schemeClr>
                </a:solidFill>
                <a:latin typeface="Microsoft Yahei"/>
                <a:ea typeface="Microsoft Yahei"/>
                <a:cs typeface="Microsoft Yahei"/>
              </a:rPr>
              <a:t>提供社交互动功能</a:t>
            </a:r>
            <a:endParaRPr lang="en-US" sz="1500" b="1" dirty="0">
              <a:solidFill>
                <a:schemeClr val="accent1">
                  <a:alpha val="100000"/>
                </a:schemeClr>
              </a:solidFill>
              <a:latin typeface="Microsoft Yahei"/>
              <a:ea typeface="Microsoft Yahei"/>
              <a:cs typeface="Microsoft Yahei"/>
            </a:endParaRPr>
          </a:p>
        </p:txBody>
      </p:sp>
      <p:sp>
        <p:nvSpPr>
          <p:cNvPr id="14" name="TextBox 14"/>
          <p:cNvSpPr txBox="1"/>
          <p:nvPr/>
        </p:nvSpPr>
        <p:spPr>
          <a:xfrm>
            <a:off x="5786029" y="1908493"/>
            <a:ext cx="5225659" cy="929030"/>
          </a:xfrm>
          <a:prstGeom prst="rect">
            <a:avLst/>
          </a:prstGeom>
          <a:ln/>
        </p:spPr>
        <p:txBody>
          <a:bodyPr vert="horz" wrap="square" lIns="123825" tIns="123825" rIns="57150" bIns="123825" rtlCol="0" anchor="t" anchorCtr="0">
            <a:normAutofit/>
          </a:bodyPr>
          <a:lstStyle/>
          <a:p>
            <a:pPr>
              <a:lnSpc>
                <a:spcPct val="150000"/>
              </a:lnSpc>
            </a:pPr>
            <a:r>
              <a:rPr lang="en-US" sz="1425" b="1" dirty="0" err="1">
                <a:solidFill>
                  <a:schemeClr val="dk1">
                    <a:alpha val="100000"/>
                  </a:schemeClr>
                </a:solidFill>
                <a:latin typeface="Microsoft Yahei"/>
                <a:ea typeface="Microsoft Yahei"/>
                <a:cs typeface="Microsoft Yahei"/>
              </a:rPr>
              <a:t>通过发布帖子、评论、私信等功能，为用户提供便捷的交流平台</a:t>
            </a:r>
            <a:r>
              <a:rPr lang="en-US" sz="1425" b="1" dirty="0">
                <a:solidFill>
                  <a:schemeClr val="dk1">
                    <a:alpha val="100000"/>
                  </a:schemeClr>
                </a:solidFill>
                <a:latin typeface="Microsoft Yahei"/>
                <a:ea typeface="Microsoft Yahei"/>
                <a:cs typeface="Microsoft Yahei"/>
              </a:rPr>
              <a:t>。</a:t>
            </a:r>
          </a:p>
        </p:txBody>
      </p:sp>
      <p:sp>
        <p:nvSpPr>
          <p:cNvPr id="15" name="AutoShape 15"/>
          <p:cNvSpPr/>
          <p:nvPr/>
        </p:nvSpPr>
        <p:spPr>
          <a:xfrm>
            <a:off x="4701456" y="3293527"/>
            <a:ext cx="946555" cy="946555"/>
          </a:xfrm>
          <a:prstGeom prst="ellipse">
            <a:avLst/>
          </a:prstGeom>
          <a:solidFill>
            <a:schemeClr val="accent1">
              <a:alpha val="100000"/>
            </a:schemeClr>
          </a:solidFill>
          <a:ln/>
        </p:spPr>
      </p:sp>
      <p:sp>
        <p:nvSpPr>
          <p:cNvPr id="16" name="TextBox 16"/>
          <p:cNvSpPr txBox="1"/>
          <p:nvPr/>
        </p:nvSpPr>
        <p:spPr>
          <a:xfrm>
            <a:off x="4701456" y="3441644"/>
            <a:ext cx="918715" cy="650321"/>
          </a:xfrm>
          <a:prstGeom prst="rect">
            <a:avLst/>
          </a:prstGeom>
          <a:ln/>
        </p:spPr>
        <p:txBody>
          <a:bodyPr vert="horz" wrap="square" lIns="123825" tIns="123825" rIns="57150" bIns="123825" rtlCol="0" anchor="t" anchorCtr="0">
            <a:normAutofit/>
          </a:bodyPr>
          <a:lstStyle/>
          <a:p>
            <a:pPr algn="ctr">
              <a:lnSpc>
                <a:spcPct val="120000"/>
              </a:lnSpc>
            </a:pPr>
            <a:r>
              <a:rPr lang="en-US" sz="2100" b="1">
                <a:solidFill>
                  <a:srgbClr val="FFFFFF">
                    <a:alpha val="100000"/>
                  </a:srgbClr>
                </a:solidFill>
                <a:latin typeface="Microsoft Yahei"/>
                <a:ea typeface="Microsoft Yahei"/>
                <a:cs typeface="Microsoft Yahei"/>
              </a:rPr>
              <a:t>02</a:t>
            </a:r>
          </a:p>
        </p:txBody>
      </p:sp>
      <p:sp>
        <p:nvSpPr>
          <p:cNvPr id="17" name="TextBox 17"/>
          <p:cNvSpPr txBox="1"/>
          <p:nvPr/>
        </p:nvSpPr>
        <p:spPr>
          <a:xfrm>
            <a:off x="5786029" y="3037490"/>
            <a:ext cx="5413228" cy="696773"/>
          </a:xfrm>
          <a:prstGeom prst="rect">
            <a:avLst/>
          </a:prstGeom>
          <a:ln/>
        </p:spPr>
        <p:txBody>
          <a:bodyPr vert="horz" wrap="square" lIns="123825" tIns="123825" rIns="57150" bIns="123825" rtlCol="0" anchor="t" anchorCtr="0">
            <a:normAutofit/>
          </a:bodyPr>
          <a:lstStyle/>
          <a:p>
            <a:pPr>
              <a:lnSpc>
                <a:spcPct val="150000"/>
              </a:lnSpc>
            </a:pPr>
            <a:r>
              <a:rPr lang="en-US" sz="1500" b="1" dirty="0" err="1">
                <a:solidFill>
                  <a:schemeClr val="accent1">
                    <a:alpha val="100000"/>
                  </a:schemeClr>
                </a:solidFill>
                <a:latin typeface="Microsoft Yahei"/>
                <a:ea typeface="Microsoft Yahei"/>
                <a:cs typeface="Microsoft Yahei"/>
              </a:rPr>
              <a:t>提供内容分享功能</a:t>
            </a:r>
            <a:endParaRPr lang="en-US" sz="1500" b="1" dirty="0">
              <a:solidFill>
                <a:schemeClr val="accent1">
                  <a:alpha val="100000"/>
                </a:schemeClr>
              </a:solidFill>
              <a:latin typeface="Microsoft Yahei"/>
              <a:ea typeface="Microsoft Yahei"/>
              <a:cs typeface="Microsoft Yahei"/>
            </a:endParaRPr>
          </a:p>
        </p:txBody>
      </p:sp>
      <p:sp>
        <p:nvSpPr>
          <p:cNvPr id="18" name="TextBox 18"/>
          <p:cNvSpPr txBox="1"/>
          <p:nvPr/>
        </p:nvSpPr>
        <p:spPr>
          <a:xfrm>
            <a:off x="5786029" y="3492094"/>
            <a:ext cx="5225659" cy="929030"/>
          </a:xfrm>
          <a:prstGeom prst="rect">
            <a:avLst/>
          </a:prstGeom>
          <a:ln/>
        </p:spPr>
        <p:txBody>
          <a:bodyPr vert="horz" wrap="square" lIns="123825" tIns="123825" rIns="57150" bIns="123825" rtlCol="0" anchor="t" anchorCtr="0">
            <a:normAutofit/>
          </a:bodyPr>
          <a:lstStyle/>
          <a:p>
            <a:pPr>
              <a:lnSpc>
                <a:spcPct val="150000"/>
              </a:lnSpc>
            </a:pPr>
            <a:r>
              <a:rPr lang="en-US" sz="1425" b="1" dirty="0" err="1">
                <a:solidFill>
                  <a:schemeClr val="dk1">
                    <a:alpha val="100000"/>
                  </a:schemeClr>
                </a:solidFill>
                <a:latin typeface="Microsoft Yahei"/>
                <a:ea typeface="Microsoft Yahei"/>
                <a:cs typeface="Microsoft Yahei"/>
              </a:rPr>
              <a:t>支持文字、图片、视频内容的发布和浏览，为用户提供一个内容丰富的社区平台</a:t>
            </a:r>
            <a:r>
              <a:rPr lang="en-US" sz="1425" b="1" dirty="0">
                <a:solidFill>
                  <a:schemeClr val="dk1">
                    <a:alpha val="100000"/>
                  </a:schemeClr>
                </a:solidFill>
                <a:latin typeface="Microsoft Yahei"/>
                <a:ea typeface="Microsoft Yahei"/>
                <a:cs typeface="Microsoft Yahei"/>
              </a:rPr>
              <a:t>。</a:t>
            </a:r>
          </a:p>
        </p:txBody>
      </p:sp>
      <p:sp>
        <p:nvSpPr>
          <p:cNvPr id="19" name="TextBox 19"/>
          <p:cNvSpPr txBox="1"/>
          <p:nvPr/>
        </p:nvSpPr>
        <p:spPr>
          <a:xfrm>
            <a:off x="1094842" y="93878"/>
            <a:ext cx="10001250" cy="914400"/>
          </a:xfrm>
          <a:prstGeom prst="rect">
            <a:avLst/>
          </a:prstGeom>
          <a:ln/>
        </p:spPr>
        <p:txBody>
          <a:bodyPr vert="horz" wrap="square" lIns="123825" tIns="123825" rIns="57150" bIns="123825" rtlCol="0" anchor="t" anchorCtr="0">
            <a:normAutofit/>
          </a:bodyPr>
          <a:lstStyle/>
          <a:p>
            <a:pPr>
              <a:lnSpc>
                <a:spcPct val="140000"/>
              </a:lnSpc>
            </a:pPr>
            <a:r>
              <a:rPr lang="en-US" sz="3000" b="1">
                <a:solidFill>
                  <a:schemeClr val="accent1">
                    <a:alpha val="100000"/>
                  </a:schemeClr>
                </a:solidFill>
                <a:latin typeface="Microsoft Yahei"/>
                <a:ea typeface="Microsoft Yahei"/>
                <a:cs typeface="Microsoft Yahei"/>
              </a:rPr>
              <a:t>目标与定位</a:t>
            </a:r>
          </a:p>
        </p:txBody>
      </p:sp>
      <p:pic>
        <p:nvPicPr>
          <p:cNvPr id="22" name="图片 21">
            <a:extLst>
              <a:ext uri="{FF2B5EF4-FFF2-40B4-BE49-F238E27FC236}">
                <a16:creationId xmlns:a16="http://schemas.microsoft.com/office/drawing/2014/main" id="{505953C3-5F10-549E-3CBA-7E4A015D69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413" y="1562030"/>
            <a:ext cx="4252734" cy="425273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2667000" y="-2667000"/>
            <a:ext cx="6858000" cy="12192000"/>
          </a:xfrm>
          <a:prstGeom prst="rect">
            <a:avLst/>
          </a:prstGeom>
        </p:spPr>
      </p:pic>
      <p:cxnSp>
        <p:nvCxnSpPr>
          <p:cNvPr id="3" name="Connector 3"/>
          <p:cNvCxnSpPr/>
          <p:nvPr/>
        </p:nvCxnSpPr>
        <p:spPr>
          <a:xfrm>
            <a:off x="856527" y="0"/>
            <a:ext cx="0" cy="6858000"/>
          </a:xfrm>
          <a:prstGeom prst="line">
            <a:avLst/>
          </a:prstGeom>
          <a:ln w="76200">
            <a:solidFill>
              <a:srgbClr val="FFFFFF">
                <a:alpha val="100000"/>
              </a:srgbClr>
            </a:solidFill>
            <a:prstDash val="solid"/>
            <a:headEnd type="none"/>
            <a:tailEnd type="none"/>
          </a:ln>
        </p:spPr>
      </p:cxnSp>
      <p:sp>
        <p:nvSpPr>
          <p:cNvPr id="4" name="AutoShape 4"/>
          <p:cNvSpPr/>
          <p:nvPr/>
        </p:nvSpPr>
        <p:spPr>
          <a:xfrm rot="20980462">
            <a:off x="2767919" y="2566825"/>
            <a:ext cx="7292050" cy="2314937"/>
          </a:xfrm>
          <a:prstGeom prst="parallelogram">
            <a:avLst>
              <a:gd name="adj" fmla="val 25000"/>
            </a:avLst>
          </a:prstGeom>
          <a:noFill/>
          <a:ln w="76200">
            <a:solidFill>
              <a:schemeClr val="dk1">
                <a:alpha val="100000"/>
              </a:schemeClr>
            </a:solidFill>
            <a:prstDash val="solid"/>
          </a:ln>
        </p:spPr>
      </p:sp>
      <p:sp>
        <p:nvSpPr>
          <p:cNvPr id="5" name="AutoShape 5"/>
          <p:cNvSpPr/>
          <p:nvPr/>
        </p:nvSpPr>
        <p:spPr>
          <a:xfrm rot="20980462">
            <a:off x="2265160" y="2196640"/>
            <a:ext cx="7292050" cy="2314937"/>
          </a:xfrm>
          <a:prstGeom prst="parallelogram">
            <a:avLst>
              <a:gd name="adj" fmla="val 25000"/>
            </a:avLst>
          </a:prstGeom>
          <a:solidFill>
            <a:srgbClr val="FFFFFF">
              <a:alpha val="100000"/>
            </a:srgbClr>
          </a:solidFill>
          <a:ln w="76200">
            <a:solidFill>
              <a:schemeClr val="dk1">
                <a:alpha val="100000"/>
              </a:schemeClr>
            </a:solidFill>
            <a:prstDash val="solid"/>
          </a:ln>
        </p:spPr>
      </p:sp>
      <p:sp>
        <p:nvSpPr>
          <p:cNvPr id="6" name="AutoShape 6"/>
          <p:cNvSpPr/>
          <p:nvPr/>
        </p:nvSpPr>
        <p:spPr>
          <a:xfrm rot="20980462">
            <a:off x="2969565" y="2347494"/>
            <a:ext cx="619246" cy="619246"/>
          </a:xfrm>
          <a:prstGeom prst="ellipse">
            <a:avLst/>
          </a:prstGeom>
          <a:solidFill>
            <a:srgbClr val="FFFFFF">
              <a:alpha val="100000"/>
            </a:srgbClr>
          </a:solidFill>
          <a:ln w="76200">
            <a:solidFill>
              <a:schemeClr val="dk1">
                <a:alpha val="100000"/>
              </a:schemeClr>
            </a:solidFill>
            <a:prstDash val="solid"/>
          </a:ln>
        </p:spPr>
      </p:sp>
      <p:sp>
        <p:nvSpPr>
          <p:cNvPr id="7" name="AutoShape 7"/>
          <p:cNvSpPr/>
          <p:nvPr/>
        </p:nvSpPr>
        <p:spPr>
          <a:xfrm rot="20980462">
            <a:off x="3827404" y="2191202"/>
            <a:ext cx="619246" cy="619246"/>
          </a:xfrm>
          <a:prstGeom prst="ellipse">
            <a:avLst/>
          </a:prstGeom>
          <a:solidFill>
            <a:srgbClr val="0025FF">
              <a:alpha val="100000"/>
            </a:srgbClr>
          </a:solidFill>
          <a:ln w="76200">
            <a:solidFill>
              <a:schemeClr val="dk1">
                <a:alpha val="100000"/>
              </a:schemeClr>
            </a:solidFill>
            <a:prstDash val="solid"/>
          </a:ln>
        </p:spPr>
      </p:sp>
      <p:sp>
        <p:nvSpPr>
          <p:cNvPr id="8" name="TextBox 8"/>
          <p:cNvSpPr txBox="1"/>
          <p:nvPr/>
        </p:nvSpPr>
        <p:spPr>
          <a:xfrm rot="20980462">
            <a:off x="4254972" y="2730883"/>
            <a:ext cx="4168718" cy="1200329"/>
          </a:xfrm>
          <a:prstGeom prst="rect">
            <a:avLst/>
          </a:prstGeom>
          <a:noFill/>
          <a:ln/>
        </p:spPr>
        <p:txBody>
          <a:bodyPr vert="horz" wrap="square" lIns="91440" tIns="45720" rIns="91440" bIns="45720" rtlCol="0" anchor="t" anchorCtr="0">
            <a:normAutofit/>
          </a:bodyPr>
          <a:lstStyle/>
          <a:p>
            <a:pPr algn="l">
              <a:lnSpc>
                <a:spcPct val="100000"/>
              </a:lnSpc>
            </a:pPr>
            <a:r>
              <a:rPr lang="en-US" sz="6825" i="1" dirty="0" err="1">
                <a:solidFill>
                  <a:schemeClr val="dk1">
                    <a:alpha val="100000"/>
                  </a:schemeClr>
                </a:solidFill>
                <a:effectLst>
                  <a:outerShdw blurRad="38100" dist="38100" dir="2700000">
                    <a:srgbClr val="000000">
                      <a:alpha val="43136"/>
                    </a:srgbClr>
                  </a:outerShdw>
                </a:effectLst>
                <a:latin typeface="优设标题黑"/>
                <a:ea typeface="优设标题黑"/>
                <a:cs typeface="优设标题黑"/>
              </a:rPr>
              <a:t>需求</a:t>
            </a:r>
            <a:r>
              <a:rPr lang="zh-CN" altLang="en-US" sz="6825" i="1" dirty="0">
                <a:solidFill>
                  <a:schemeClr val="dk1">
                    <a:alpha val="100000"/>
                  </a:schemeClr>
                </a:solidFill>
                <a:effectLst>
                  <a:outerShdw blurRad="38100" dist="38100" dir="2700000">
                    <a:srgbClr val="000000">
                      <a:alpha val="43136"/>
                    </a:srgbClr>
                  </a:outerShdw>
                </a:effectLst>
                <a:latin typeface="优设标题黑"/>
                <a:ea typeface="优设标题黑"/>
                <a:cs typeface="优设标题黑"/>
              </a:rPr>
              <a:t>分析</a:t>
            </a:r>
            <a:endParaRPr lang="en-US" sz="6825" i="1" dirty="0">
              <a:solidFill>
                <a:schemeClr val="dk1">
                  <a:alpha val="100000"/>
                </a:schemeClr>
              </a:solidFill>
              <a:effectLst>
                <a:outerShdw blurRad="38100" dist="38100" dir="2700000">
                  <a:srgbClr val="000000">
                    <a:alpha val="43136"/>
                  </a:srgbClr>
                </a:outerShdw>
              </a:effectLst>
              <a:latin typeface="优设标题黑"/>
              <a:ea typeface="优设标题黑"/>
              <a:cs typeface="优设标题黑"/>
            </a:endParaRPr>
          </a:p>
        </p:txBody>
      </p:sp>
      <p:sp>
        <p:nvSpPr>
          <p:cNvPr id="9" name="TextBox 9"/>
          <p:cNvSpPr txBox="1"/>
          <p:nvPr/>
        </p:nvSpPr>
        <p:spPr>
          <a:xfrm rot="20980462">
            <a:off x="2929846" y="3162995"/>
            <a:ext cx="1479343" cy="1323439"/>
          </a:xfrm>
          <a:prstGeom prst="rect">
            <a:avLst/>
          </a:prstGeom>
          <a:noFill/>
          <a:ln/>
        </p:spPr>
        <p:txBody>
          <a:bodyPr vert="horz" wrap="square" lIns="91440" tIns="45720" rIns="91440" bIns="45720" rtlCol="0" anchor="t" anchorCtr="0">
            <a:normAutofit/>
          </a:bodyPr>
          <a:lstStyle/>
          <a:p>
            <a:pPr algn="l">
              <a:lnSpc>
                <a:spcPct val="80000"/>
              </a:lnSpc>
            </a:pPr>
            <a:r>
              <a:rPr lang="en-US" sz="8000" b="1" i="1">
                <a:solidFill>
                  <a:schemeClr val="dk1">
                    <a:alpha val="100000"/>
                  </a:schemeClr>
                </a:solidFill>
                <a:effectLst>
                  <a:outerShdw blurRad="38100" dist="38100" dir="2700000">
                    <a:srgbClr val="000000">
                      <a:alpha val="43136"/>
                    </a:srgbClr>
                  </a:outerShdw>
                </a:effectLst>
                <a:latin typeface="微软雅黑"/>
                <a:ea typeface="微软雅黑"/>
                <a:cs typeface="微软雅黑"/>
              </a:rPr>
              <a:t>02</a:t>
            </a:r>
          </a:p>
        </p:txBody>
      </p:sp>
      <p:sp>
        <p:nvSpPr>
          <p:cNvPr id="10" name="AutoShape 10"/>
          <p:cNvSpPr/>
          <p:nvPr/>
        </p:nvSpPr>
        <p:spPr>
          <a:xfrm>
            <a:off x="10170289" y="1034488"/>
            <a:ext cx="856526" cy="856526"/>
          </a:xfrm>
          <a:prstGeom prst="ellipse">
            <a:avLst/>
          </a:prstGeom>
          <a:solidFill>
            <a:srgbClr val="FFFFFF">
              <a:alpha val="100000"/>
            </a:srgbClr>
          </a:solidFill>
          <a:ln w="38100">
            <a:solidFill>
              <a:schemeClr val="dk1">
                <a:alpha val="100000"/>
              </a:schemeClr>
            </a:solidFill>
            <a:prstDash val="solid"/>
          </a:ln>
        </p:spPr>
      </p:sp>
      <p:sp>
        <p:nvSpPr>
          <p:cNvPr id="11" name="AutoShape 11"/>
          <p:cNvSpPr/>
          <p:nvPr/>
        </p:nvSpPr>
        <p:spPr>
          <a:xfrm>
            <a:off x="267510" y="445795"/>
            <a:ext cx="321508" cy="321508"/>
          </a:xfrm>
          <a:prstGeom prst="ellipse">
            <a:avLst/>
          </a:prstGeom>
          <a:solidFill>
            <a:srgbClr val="FFFFFF">
              <a:alpha val="100000"/>
            </a:srgbClr>
          </a:solidFill>
          <a:ln w="38100">
            <a:solidFill>
              <a:schemeClr val="dk1">
                <a:alpha val="100000"/>
              </a:schemeClr>
            </a:solidFill>
            <a:prstDash val="solid"/>
          </a:ln>
        </p:spPr>
      </p:sp>
      <p:sp>
        <p:nvSpPr>
          <p:cNvPr id="12" name="AutoShape 12"/>
          <p:cNvSpPr/>
          <p:nvPr/>
        </p:nvSpPr>
        <p:spPr>
          <a:xfrm>
            <a:off x="10702368" y="1000581"/>
            <a:ext cx="321508" cy="321508"/>
          </a:xfrm>
          <a:prstGeom prst="ellipse">
            <a:avLst/>
          </a:prstGeom>
          <a:solidFill>
            <a:srgbClr val="FFFFFF">
              <a:alpha val="100000"/>
            </a:srgbClr>
          </a:solidFill>
          <a:ln w="38100">
            <a:solidFill>
              <a:schemeClr val="dk1">
                <a:alpha val="100000"/>
              </a:schemeClr>
            </a:solidFill>
            <a:prstDash val="solid"/>
          </a:ln>
        </p:spPr>
      </p:sp>
      <p:pic>
        <p:nvPicPr>
          <p:cNvPr id="13" name="Picture 13"/>
          <p:cNvPicPr>
            <a:picLocks noChangeAspect="1"/>
          </p:cNvPicPr>
          <p:nvPr/>
        </p:nvPicPr>
        <p:blipFill>
          <a:blip r:embed="rId3"/>
          <a:srcRect/>
          <a:stretch>
            <a:fillRect/>
          </a:stretch>
        </p:blipFill>
        <p:spPr>
          <a:xfrm>
            <a:off x="7870925" y="1615449"/>
            <a:ext cx="3598683" cy="4354712"/>
          </a:xfrm>
          <a:prstGeom prst="rect">
            <a:avLst/>
          </a:prstGeom>
        </p:spPr>
      </p:pic>
      <p:sp>
        <p:nvSpPr>
          <p:cNvPr id="14" name="AutoShape 14"/>
          <p:cNvSpPr/>
          <p:nvPr/>
        </p:nvSpPr>
        <p:spPr>
          <a:xfrm>
            <a:off x="267510" y="6090697"/>
            <a:ext cx="321508" cy="321508"/>
          </a:xfrm>
          <a:prstGeom prst="ellipse">
            <a:avLst/>
          </a:prstGeom>
          <a:solidFill>
            <a:srgbClr val="FFFFFF">
              <a:alpha val="100000"/>
            </a:srgbClr>
          </a:solidFill>
          <a:ln w="38100">
            <a:solidFill>
              <a:schemeClr val="dk1">
                <a:alpha val="100000"/>
              </a:schemeClr>
            </a:solidFill>
            <a:prstDash val="solid"/>
          </a:ln>
        </p:spPr>
      </p:sp>
      <p:sp>
        <p:nvSpPr>
          <p:cNvPr id="15" name="AutoShape 15"/>
          <p:cNvSpPr/>
          <p:nvPr/>
        </p:nvSpPr>
        <p:spPr>
          <a:xfrm>
            <a:off x="267510" y="3204235"/>
            <a:ext cx="321508" cy="321508"/>
          </a:xfrm>
          <a:prstGeom prst="ellipse">
            <a:avLst/>
          </a:prstGeom>
          <a:solidFill>
            <a:srgbClr val="FFFFFF">
              <a:alpha val="100000"/>
            </a:srgbClr>
          </a:solidFill>
          <a:ln w="38100">
            <a:solidFill>
              <a:schemeClr val="dk1">
                <a:alpha val="100000"/>
              </a:schemeClr>
            </a:solidFill>
            <a:prstDash val="solid"/>
          </a:ln>
        </p:spPr>
      </p:sp>
      <p:sp>
        <p:nvSpPr>
          <p:cNvPr id="16" name="AutoShape 16"/>
          <p:cNvSpPr/>
          <p:nvPr/>
        </p:nvSpPr>
        <p:spPr>
          <a:xfrm>
            <a:off x="8873568" y="4824846"/>
            <a:ext cx="321508" cy="321508"/>
          </a:xfrm>
          <a:prstGeom prst="ellipse">
            <a:avLst/>
          </a:prstGeom>
          <a:solidFill>
            <a:srgbClr val="FFFFFF">
              <a:alpha val="100000"/>
            </a:srgbClr>
          </a:solidFill>
          <a:ln w="38100">
            <a:solidFill>
              <a:schemeClr val="dk1">
                <a:alpha val="100000"/>
              </a:schemeClr>
            </a:solidFill>
            <a:prstDash val="solid"/>
          </a:ln>
        </p:spPr>
      </p:sp>
      <p:sp>
        <p:nvSpPr>
          <p:cNvPr id="17" name="Freeform 17"/>
          <p:cNvSpPr/>
          <p:nvPr/>
        </p:nvSpPr>
        <p:spPr>
          <a:xfrm>
            <a:off x="2113801" y="1112960"/>
            <a:ext cx="1423686" cy="636607"/>
          </a:xfrm>
          <a:custGeom>
            <a:avLst/>
            <a:gdLst/>
            <a:ahLst/>
            <a:cxnLst/>
            <a:rect l="l" t="t" r="r" b="b"/>
            <a:pathLst>
              <a:path h="955966">
                <a:moveTo>
                  <a:pt x="0" y="0"/>
                </a:moveTo>
                <a:cubicBezTo>
                  <a:pt x="294189" y="48228"/>
                  <a:pt x="588379" y="96456"/>
                  <a:pt x="717630" y="254643"/>
                </a:cubicBezTo>
                <a:cubicBezTo>
                  <a:pt x="846881" y="412830"/>
                  <a:pt x="657828" y="891251"/>
                  <a:pt x="775504" y="949124"/>
                </a:cubicBezTo>
                <a:cubicBezTo>
                  <a:pt x="893180" y="1006997"/>
                  <a:pt x="1342663" y="680977"/>
                  <a:pt x="1423686" y="601883"/>
                </a:cubicBezTo>
              </a:path>
            </a:pathLst>
          </a:custGeom>
          <a:noFill/>
          <a:ln w="57150">
            <a:solidFill>
              <a:schemeClr val="dk1">
                <a:alpha val="100000"/>
              </a:schemeClr>
            </a:solidFill>
            <a:prstDash val="solid"/>
          </a:ln>
        </p:spPr>
      </p:sp>
      <p:sp>
        <p:nvSpPr>
          <p:cNvPr id="18" name="AutoShape 18"/>
          <p:cNvSpPr/>
          <p:nvPr/>
        </p:nvSpPr>
        <p:spPr>
          <a:xfrm>
            <a:off x="5792661" y="1112960"/>
            <a:ext cx="370433" cy="370433"/>
          </a:xfrm>
          <a:prstGeom prst="diamond">
            <a:avLst/>
          </a:prstGeom>
          <a:solidFill>
            <a:srgbClr val="FFFFFF">
              <a:alpha val="100000"/>
            </a:srgbClr>
          </a:solidFill>
          <a:ln w="38100">
            <a:solidFill>
              <a:schemeClr val="dk1">
                <a:alpha val="100000"/>
              </a:schemeClr>
            </a:solidFill>
            <a:prstDash val="solid"/>
          </a:ln>
        </p:spPr>
      </p:sp>
      <p:sp>
        <p:nvSpPr>
          <p:cNvPr id="19" name="AutoShape 19"/>
          <p:cNvSpPr/>
          <p:nvPr/>
        </p:nvSpPr>
        <p:spPr>
          <a:xfrm>
            <a:off x="5059996" y="5513803"/>
            <a:ext cx="370433" cy="370433"/>
          </a:xfrm>
          <a:prstGeom prst="diamond">
            <a:avLst/>
          </a:prstGeom>
          <a:solidFill>
            <a:srgbClr val="FFFFFF">
              <a:alpha val="100000"/>
            </a:srgbClr>
          </a:solidFill>
          <a:ln w="38100">
            <a:solidFill>
              <a:schemeClr val="dk1">
                <a:alpha val="100000"/>
              </a:schemeClr>
            </a:solidFill>
            <a:prstDash val="solid"/>
          </a:ln>
        </p:spPr>
      </p:sp>
      <p:sp>
        <p:nvSpPr>
          <p:cNvPr id="20" name="Freeform 20"/>
          <p:cNvSpPr/>
          <p:nvPr/>
        </p:nvSpPr>
        <p:spPr>
          <a:xfrm rot="6097358">
            <a:off x="7299174" y="5325433"/>
            <a:ext cx="1423686" cy="636607"/>
          </a:xfrm>
          <a:custGeom>
            <a:avLst/>
            <a:gdLst/>
            <a:ahLst/>
            <a:cxnLst/>
            <a:rect l="l" t="t" r="r" b="b"/>
            <a:pathLst>
              <a:path h="955966">
                <a:moveTo>
                  <a:pt x="0" y="0"/>
                </a:moveTo>
                <a:cubicBezTo>
                  <a:pt x="294189" y="48228"/>
                  <a:pt x="588379" y="96456"/>
                  <a:pt x="717630" y="254643"/>
                </a:cubicBezTo>
                <a:cubicBezTo>
                  <a:pt x="846881" y="412830"/>
                  <a:pt x="657828" y="891251"/>
                  <a:pt x="775504" y="949124"/>
                </a:cubicBezTo>
                <a:cubicBezTo>
                  <a:pt x="893180" y="1006997"/>
                  <a:pt x="1342663" y="680977"/>
                  <a:pt x="1423686" y="601883"/>
                </a:cubicBezTo>
              </a:path>
            </a:pathLst>
          </a:custGeom>
          <a:noFill/>
          <a:ln w="57150">
            <a:solidFill>
              <a:schemeClr val="dk1">
                <a:alpha val="100000"/>
              </a:schemeClr>
            </a:solidFill>
            <a:prstDash val="solid"/>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2670406" y="-2667000"/>
            <a:ext cx="6858000" cy="12192000"/>
          </a:xfrm>
          <a:prstGeom prst="rect">
            <a:avLst/>
          </a:prstGeom>
        </p:spPr>
      </p:pic>
      <p:cxnSp>
        <p:nvCxnSpPr>
          <p:cNvPr id="3" name="Connector 3"/>
          <p:cNvCxnSpPr/>
          <p:nvPr/>
        </p:nvCxnSpPr>
        <p:spPr>
          <a:xfrm>
            <a:off x="917487" y="0"/>
            <a:ext cx="0" cy="6858000"/>
          </a:xfrm>
          <a:prstGeom prst="line">
            <a:avLst/>
          </a:prstGeom>
          <a:ln w="76200">
            <a:solidFill>
              <a:srgbClr val="FFFFFF">
                <a:alpha val="100000"/>
              </a:srgbClr>
            </a:solidFill>
            <a:prstDash val="solid"/>
            <a:headEnd type="none"/>
            <a:tailEnd type="none"/>
          </a:ln>
        </p:spPr>
      </p:cxnSp>
      <p:pic>
        <p:nvPicPr>
          <p:cNvPr id="4" name="Picture 4"/>
          <p:cNvPicPr>
            <a:picLocks noChangeAspect="1"/>
          </p:cNvPicPr>
          <p:nvPr/>
        </p:nvPicPr>
        <p:blipFill>
          <a:blip r:embed="rId3"/>
          <a:srcRect/>
          <a:stretch>
            <a:fillRect/>
          </a:stretch>
        </p:blipFill>
        <p:spPr>
          <a:xfrm rot="16200000">
            <a:off x="-617263" y="2813973"/>
            <a:ext cx="4574266" cy="1230054"/>
          </a:xfrm>
          <a:prstGeom prst="rect">
            <a:avLst/>
          </a:prstGeom>
        </p:spPr>
      </p:pic>
      <p:sp>
        <p:nvSpPr>
          <p:cNvPr id="6" name="AutoShape 6"/>
          <p:cNvSpPr/>
          <p:nvPr/>
        </p:nvSpPr>
        <p:spPr>
          <a:xfrm>
            <a:off x="1152511" y="831346"/>
            <a:ext cx="3074487" cy="1901609"/>
          </a:xfrm>
          <a:prstGeom prst="rect">
            <a:avLst/>
          </a:prstGeom>
          <a:solidFill>
            <a:schemeClr val="accent1">
              <a:alpha val="100000"/>
            </a:schemeClr>
          </a:solidFill>
          <a:ln/>
        </p:spPr>
      </p:sp>
      <p:sp>
        <p:nvSpPr>
          <p:cNvPr id="7" name="AutoShape 7"/>
          <p:cNvSpPr/>
          <p:nvPr/>
        </p:nvSpPr>
        <p:spPr>
          <a:xfrm>
            <a:off x="3425528" y="831346"/>
            <a:ext cx="800835" cy="1901609"/>
          </a:xfrm>
          <a:prstGeom prst="rect">
            <a:avLst/>
          </a:prstGeom>
          <a:solidFill>
            <a:schemeClr val="accent1">
              <a:alpha val="100000"/>
              <a:lumMod val="75000"/>
            </a:schemeClr>
          </a:solidFill>
          <a:ln/>
        </p:spPr>
        <p:txBody>
          <a:bodyPr/>
          <a:lstStyle/>
          <a:p>
            <a:endParaRPr lang="zh-CN" altLang="en-US"/>
          </a:p>
        </p:txBody>
      </p:sp>
      <p:sp>
        <p:nvSpPr>
          <p:cNvPr id="8" name="TextBox 8"/>
          <p:cNvSpPr txBox="1"/>
          <p:nvPr/>
        </p:nvSpPr>
        <p:spPr>
          <a:xfrm>
            <a:off x="1295400" y="1058160"/>
            <a:ext cx="2057871" cy="1447981"/>
          </a:xfrm>
          <a:prstGeom prst="rect">
            <a:avLst/>
          </a:prstGeom>
          <a:ln/>
        </p:spPr>
        <p:txBody>
          <a:bodyPr vert="horz" wrap="square" lIns="91440" tIns="45720" rIns="91440" bIns="45720" rtlCol="0" anchor="ctr" anchorCtr="0">
            <a:normAutofit/>
          </a:bodyPr>
          <a:lstStyle/>
          <a:p>
            <a:pPr algn="ctr">
              <a:lnSpc>
                <a:spcPct val="150000"/>
              </a:lnSpc>
            </a:pPr>
            <a:r>
              <a:rPr lang="en-US" sz="1350" b="1" dirty="0" err="1">
                <a:solidFill>
                  <a:srgbClr val="FFFFFF">
                    <a:alpha val="100000"/>
                  </a:srgbClr>
                </a:solidFill>
                <a:latin typeface="Microsoft Yahei"/>
                <a:ea typeface="Microsoft Yahei"/>
                <a:cs typeface="Microsoft Yahei"/>
              </a:rPr>
              <a:t>用户注册与登录，支持手机号和微信授权；用户信息管理（头像、昵称、个性签名</a:t>
            </a:r>
            <a:r>
              <a:rPr lang="en-US" sz="1350" b="1" dirty="0">
                <a:solidFill>
                  <a:srgbClr val="FFFFFF">
                    <a:alpha val="100000"/>
                  </a:srgbClr>
                </a:solidFill>
                <a:latin typeface="Microsoft Yahei"/>
                <a:ea typeface="Microsoft Yahei"/>
                <a:cs typeface="Microsoft Yahei"/>
              </a:rPr>
              <a:t>）。</a:t>
            </a:r>
          </a:p>
        </p:txBody>
      </p:sp>
      <p:sp>
        <p:nvSpPr>
          <p:cNvPr id="9" name="TextBox 9"/>
          <p:cNvSpPr txBox="1"/>
          <p:nvPr/>
        </p:nvSpPr>
        <p:spPr>
          <a:xfrm>
            <a:off x="3509903" y="974631"/>
            <a:ext cx="632085" cy="1615039"/>
          </a:xfrm>
          <a:prstGeom prst="rect">
            <a:avLst/>
          </a:prstGeom>
          <a:ln/>
        </p:spPr>
        <p:txBody>
          <a:bodyPr vert="horz" wrap="square" lIns="91440" tIns="45720" rIns="91440" bIns="45720" rtlCol="0" anchor="ctr" anchorCtr="0">
            <a:normAutofit/>
          </a:bodyPr>
          <a:lstStyle/>
          <a:p>
            <a:pPr algn="ctr">
              <a:lnSpc>
                <a:spcPct val="100000"/>
              </a:lnSpc>
              <a:spcBef>
                <a:spcPts val="375"/>
              </a:spcBef>
            </a:pPr>
            <a:r>
              <a:rPr lang="en-US" sz="1575" b="1" dirty="0" err="1">
                <a:solidFill>
                  <a:srgbClr val="FFFFFF">
                    <a:alpha val="100000"/>
                  </a:srgbClr>
                </a:solidFill>
                <a:latin typeface="Microsoft Yahei"/>
                <a:ea typeface="Microsoft Yahei"/>
                <a:cs typeface="Microsoft Yahei"/>
              </a:rPr>
              <a:t>用户模块</a:t>
            </a:r>
            <a:endParaRPr lang="en-US" sz="1575" b="1" dirty="0">
              <a:solidFill>
                <a:srgbClr val="FFFFFF">
                  <a:alpha val="100000"/>
                </a:srgbClr>
              </a:solidFill>
              <a:latin typeface="Microsoft Yahei"/>
              <a:ea typeface="Microsoft Yahei"/>
              <a:cs typeface="Microsoft Yahei"/>
            </a:endParaRPr>
          </a:p>
        </p:txBody>
      </p:sp>
      <p:sp>
        <p:nvSpPr>
          <p:cNvPr id="13" name="AutoShape 13"/>
          <p:cNvSpPr/>
          <p:nvPr/>
        </p:nvSpPr>
        <p:spPr>
          <a:xfrm>
            <a:off x="1144681" y="2827315"/>
            <a:ext cx="3074487" cy="1901609"/>
          </a:xfrm>
          <a:prstGeom prst="rect">
            <a:avLst/>
          </a:prstGeom>
          <a:solidFill>
            <a:schemeClr val="accent1">
              <a:alpha val="100000"/>
            </a:schemeClr>
          </a:solidFill>
          <a:ln/>
        </p:spPr>
        <p:txBody>
          <a:bodyPr/>
          <a:lstStyle/>
          <a:p>
            <a:endParaRPr lang="zh-CN" altLang="en-US"/>
          </a:p>
        </p:txBody>
      </p:sp>
      <p:sp>
        <p:nvSpPr>
          <p:cNvPr id="14" name="AutoShape 14"/>
          <p:cNvSpPr/>
          <p:nvPr/>
        </p:nvSpPr>
        <p:spPr>
          <a:xfrm>
            <a:off x="3417698" y="2827315"/>
            <a:ext cx="800835" cy="1901609"/>
          </a:xfrm>
          <a:prstGeom prst="rect">
            <a:avLst/>
          </a:prstGeom>
          <a:solidFill>
            <a:schemeClr val="accent1">
              <a:alpha val="100000"/>
              <a:lumMod val="75000"/>
            </a:schemeClr>
          </a:solidFill>
          <a:ln/>
        </p:spPr>
        <p:txBody>
          <a:bodyPr/>
          <a:lstStyle/>
          <a:p>
            <a:endParaRPr lang="zh-CN" altLang="en-US"/>
          </a:p>
        </p:txBody>
      </p:sp>
      <p:sp>
        <p:nvSpPr>
          <p:cNvPr id="15" name="TextBox 15"/>
          <p:cNvSpPr txBox="1"/>
          <p:nvPr/>
        </p:nvSpPr>
        <p:spPr>
          <a:xfrm>
            <a:off x="1287570" y="3054129"/>
            <a:ext cx="2057871" cy="1447981"/>
          </a:xfrm>
          <a:prstGeom prst="rect">
            <a:avLst/>
          </a:prstGeom>
          <a:ln/>
        </p:spPr>
        <p:txBody>
          <a:bodyPr vert="horz" wrap="square" lIns="91440" tIns="45720" rIns="91440" bIns="45720" rtlCol="0" anchor="ctr" anchorCtr="0">
            <a:normAutofit/>
          </a:bodyPr>
          <a:lstStyle/>
          <a:p>
            <a:pPr algn="ctr">
              <a:lnSpc>
                <a:spcPct val="150000"/>
              </a:lnSpc>
            </a:pPr>
            <a:r>
              <a:rPr lang="en-US" sz="1425" b="1" dirty="0" err="1">
                <a:solidFill>
                  <a:srgbClr val="FFFFFF">
                    <a:alpha val="100000"/>
                  </a:srgbClr>
                </a:solidFill>
                <a:latin typeface="Microsoft Yahei"/>
                <a:ea typeface="Microsoft Yahei"/>
                <a:cs typeface="Microsoft Yahei"/>
              </a:rPr>
              <a:t>评论和多级回复；点赞、收藏功能；用户私信聊天</a:t>
            </a:r>
            <a:r>
              <a:rPr lang="en-US" sz="1425" b="1" dirty="0">
                <a:solidFill>
                  <a:srgbClr val="FFFFFF">
                    <a:alpha val="100000"/>
                  </a:srgbClr>
                </a:solidFill>
                <a:latin typeface="Microsoft Yahei"/>
                <a:ea typeface="Microsoft Yahei"/>
                <a:cs typeface="Microsoft Yahei"/>
              </a:rPr>
              <a:t>。</a:t>
            </a:r>
          </a:p>
        </p:txBody>
      </p:sp>
      <p:sp>
        <p:nvSpPr>
          <p:cNvPr id="19" name="AutoShape 19"/>
          <p:cNvSpPr/>
          <p:nvPr/>
        </p:nvSpPr>
        <p:spPr>
          <a:xfrm>
            <a:off x="1152193" y="4862513"/>
            <a:ext cx="3074487" cy="1901609"/>
          </a:xfrm>
          <a:prstGeom prst="rect">
            <a:avLst/>
          </a:prstGeom>
          <a:solidFill>
            <a:schemeClr val="accent1">
              <a:alpha val="100000"/>
            </a:schemeClr>
          </a:solidFill>
          <a:ln/>
        </p:spPr>
      </p:sp>
      <p:sp>
        <p:nvSpPr>
          <p:cNvPr id="20" name="AutoShape 20"/>
          <p:cNvSpPr/>
          <p:nvPr/>
        </p:nvSpPr>
        <p:spPr>
          <a:xfrm>
            <a:off x="3425210" y="4862513"/>
            <a:ext cx="800835" cy="1901609"/>
          </a:xfrm>
          <a:prstGeom prst="rect">
            <a:avLst/>
          </a:prstGeom>
          <a:solidFill>
            <a:schemeClr val="accent1">
              <a:alpha val="100000"/>
              <a:lumMod val="75000"/>
            </a:schemeClr>
          </a:solidFill>
          <a:ln/>
        </p:spPr>
      </p:sp>
      <p:sp>
        <p:nvSpPr>
          <p:cNvPr id="21" name="TextBox 21"/>
          <p:cNvSpPr txBox="1"/>
          <p:nvPr/>
        </p:nvSpPr>
        <p:spPr>
          <a:xfrm>
            <a:off x="1295082" y="5089327"/>
            <a:ext cx="2057871" cy="1447981"/>
          </a:xfrm>
          <a:prstGeom prst="rect">
            <a:avLst/>
          </a:prstGeom>
          <a:ln/>
        </p:spPr>
        <p:txBody>
          <a:bodyPr vert="horz" wrap="square" lIns="91440" tIns="45720" rIns="91440" bIns="45720" rtlCol="0" anchor="ctr" anchorCtr="0">
            <a:normAutofit/>
          </a:bodyPr>
          <a:lstStyle/>
          <a:p>
            <a:pPr algn="ctr">
              <a:lnSpc>
                <a:spcPct val="150000"/>
              </a:lnSpc>
            </a:pPr>
            <a:r>
              <a:rPr lang="en-US" sz="1425" b="1" dirty="0" err="1">
                <a:solidFill>
                  <a:srgbClr val="FFFFFF">
                    <a:alpha val="100000"/>
                  </a:srgbClr>
                </a:solidFill>
                <a:latin typeface="Microsoft Yahei"/>
                <a:ea typeface="Microsoft Yahei"/>
                <a:cs typeface="Microsoft Yahei"/>
              </a:rPr>
              <a:t>举报与内容审核；用户封禁；社区数据统计</a:t>
            </a:r>
            <a:r>
              <a:rPr lang="en-US" sz="1425" dirty="0">
                <a:solidFill>
                  <a:srgbClr val="FFFFFF">
                    <a:alpha val="100000"/>
                  </a:srgbClr>
                </a:solidFill>
                <a:latin typeface="Microsoft Yahei"/>
                <a:ea typeface="Microsoft Yahei"/>
                <a:cs typeface="Microsoft Yahei"/>
              </a:rPr>
              <a:t>。</a:t>
            </a:r>
          </a:p>
        </p:txBody>
      </p:sp>
      <p:sp>
        <p:nvSpPr>
          <p:cNvPr id="22" name="TextBox 22"/>
          <p:cNvSpPr txBox="1"/>
          <p:nvPr/>
        </p:nvSpPr>
        <p:spPr>
          <a:xfrm>
            <a:off x="3502073" y="2970600"/>
            <a:ext cx="632085" cy="1615039"/>
          </a:xfrm>
          <a:prstGeom prst="rect">
            <a:avLst/>
          </a:prstGeom>
          <a:ln/>
        </p:spPr>
        <p:txBody>
          <a:bodyPr vert="horz" wrap="square" lIns="91440" tIns="45720" rIns="91440" bIns="45720" rtlCol="0" anchor="ctr" anchorCtr="0">
            <a:normAutofit/>
          </a:bodyPr>
          <a:lstStyle/>
          <a:p>
            <a:pPr algn="ctr">
              <a:lnSpc>
                <a:spcPct val="100000"/>
              </a:lnSpc>
              <a:spcBef>
                <a:spcPts val="375"/>
              </a:spcBef>
            </a:pPr>
            <a:r>
              <a:rPr lang="en-US" sz="1575" b="1">
                <a:solidFill>
                  <a:srgbClr val="FFFFFF">
                    <a:alpha val="100000"/>
                  </a:srgbClr>
                </a:solidFill>
                <a:latin typeface="Microsoft Yahei"/>
                <a:ea typeface="Microsoft Yahei"/>
                <a:cs typeface="Microsoft Yahei"/>
              </a:rPr>
              <a:t>内容模块</a:t>
            </a:r>
          </a:p>
        </p:txBody>
      </p:sp>
      <p:sp>
        <p:nvSpPr>
          <p:cNvPr id="23" name="TextBox 23"/>
          <p:cNvSpPr txBox="1"/>
          <p:nvPr/>
        </p:nvSpPr>
        <p:spPr>
          <a:xfrm>
            <a:off x="3509585" y="5005798"/>
            <a:ext cx="632085" cy="1615039"/>
          </a:xfrm>
          <a:prstGeom prst="rect">
            <a:avLst/>
          </a:prstGeom>
          <a:ln/>
        </p:spPr>
        <p:txBody>
          <a:bodyPr vert="horz" wrap="square" lIns="91440" tIns="45720" rIns="91440" bIns="45720" rtlCol="0" anchor="ctr" anchorCtr="0">
            <a:normAutofit/>
          </a:bodyPr>
          <a:lstStyle/>
          <a:p>
            <a:pPr algn="ctr">
              <a:lnSpc>
                <a:spcPct val="100000"/>
              </a:lnSpc>
              <a:spcBef>
                <a:spcPts val="375"/>
              </a:spcBef>
            </a:pPr>
            <a:r>
              <a:rPr lang="en-US" sz="1575" b="1">
                <a:solidFill>
                  <a:srgbClr val="FFFFFF">
                    <a:alpha val="100000"/>
                  </a:srgbClr>
                </a:solidFill>
                <a:latin typeface="Microsoft Yahei"/>
                <a:ea typeface="Microsoft Yahei"/>
                <a:cs typeface="Microsoft Yahei"/>
              </a:rPr>
              <a:t>互动模块</a:t>
            </a:r>
          </a:p>
        </p:txBody>
      </p:sp>
      <p:sp>
        <p:nvSpPr>
          <p:cNvPr id="26" name="TextBox 26"/>
          <p:cNvSpPr txBox="1"/>
          <p:nvPr/>
        </p:nvSpPr>
        <p:spPr>
          <a:xfrm>
            <a:off x="1094842" y="93878"/>
            <a:ext cx="10001250" cy="914400"/>
          </a:xfrm>
          <a:prstGeom prst="rect">
            <a:avLst/>
          </a:prstGeom>
          <a:ln/>
        </p:spPr>
        <p:txBody>
          <a:bodyPr vert="horz" wrap="square" lIns="123825" tIns="123825" rIns="57150" bIns="123825" rtlCol="0" anchor="t" anchorCtr="0">
            <a:normAutofit/>
          </a:bodyPr>
          <a:lstStyle/>
          <a:p>
            <a:pPr>
              <a:lnSpc>
                <a:spcPct val="90000"/>
              </a:lnSpc>
            </a:pPr>
            <a:r>
              <a:rPr lang="en-US" sz="3000" b="1" dirty="0" err="1">
                <a:solidFill>
                  <a:schemeClr val="accent1">
                    <a:alpha val="100000"/>
                  </a:schemeClr>
                </a:solidFill>
                <a:latin typeface="Microsoft Yahei"/>
                <a:ea typeface="Microsoft Yahei"/>
                <a:cs typeface="Microsoft Yahei"/>
              </a:rPr>
              <a:t>功能需求</a:t>
            </a:r>
            <a:endParaRPr lang="en-US" sz="3000" b="1" dirty="0">
              <a:solidFill>
                <a:schemeClr val="accent1">
                  <a:alpha val="100000"/>
                </a:schemeClr>
              </a:solidFill>
              <a:latin typeface="Microsoft Yahei"/>
              <a:ea typeface="Microsoft Yahei"/>
              <a:cs typeface="Microsoft Yahei"/>
            </a:endParaRPr>
          </a:p>
        </p:txBody>
      </p:sp>
      <p:pic>
        <p:nvPicPr>
          <p:cNvPr id="28" name="图片 27">
            <a:extLst>
              <a:ext uri="{FF2B5EF4-FFF2-40B4-BE49-F238E27FC236}">
                <a16:creationId xmlns:a16="http://schemas.microsoft.com/office/drawing/2014/main" id="{215E9A00-30D9-F4EA-ABDF-DD9B837EF4E6}"/>
              </a:ext>
            </a:extLst>
          </p:cNvPr>
          <p:cNvPicPr>
            <a:picLocks noChangeAspect="1"/>
          </p:cNvPicPr>
          <p:nvPr/>
        </p:nvPicPr>
        <p:blipFill>
          <a:blip r:embed="rId4"/>
          <a:stretch>
            <a:fillRect/>
          </a:stretch>
        </p:blipFill>
        <p:spPr>
          <a:xfrm>
            <a:off x="4873672" y="698476"/>
            <a:ext cx="6280089" cy="201608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34" name="图片 33">
            <a:extLst>
              <a:ext uri="{FF2B5EF4-FFF2-40B4-BE49-F238E27FC236}">
                <a16:creationId xmlns:a16="http://schemas.microsoft.com/office/drawing/2014/main" id="{BF3DFCDA-8490-3F6D-8FCC-D80F4F58B3D4}"/>
              </a:ext>
            </a:extLst>
          </p:cNvPr>
          <p:cNvPicPr>
            <a:picLocks noChangeAspect="1"/>
          </p:cNvPicPr>
          <p:nvPr/>
        </p:nvPicPr>
        <p:blipFill>
          <a:blip r:embed="rId5"/>
          <a:stretch>
            <a:fillRect/>
          </a:stretch>
        </p:blipFill>
        <p:spPr>
          <a:xfrm>
            <a:off x="4873672" y="2873597"/>
            <a:ext cx="6263485" cy="177460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36" name="图片 35">
            <a:extLst>
              <a:ext uri="{FF2B5EF4-FFF2-40B4-BE49-F238E27FC236}">
                <a16:creationId xmlns:a16="http://schemas.microsoft.com/office/drawing/2014/main" id="{24F9C858-7BF2-2363-DA4D-F36A42D258A1}"/>
              </a:ext>
            </a:extLst>
          </p:cNvPr>
          <p:cNvPicPr>
            <a:picLocks noChangeAspect="1"/>
          </p:cNvPicPr>
          <p:nvPr/>
        </p:nvPicPr>
        <p:blipFill>
          <a:blip r:embed="rId6"/>
          <a:stretch>
            <a:fillRect/>
          </a:stretch>
        </p:blipFill>
        <p:spPr>
          <a:xfrm>
            <a:off x="4903285" y="4839975"/>
            <a:ext cx="6233873" cy="186562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a:extLst>
            <a:ext uri="{FF2B5EF4-FFF2-40B4-BE49-F238E27FC236}">
              <a16:creationId xmlns:a16="http://schemas.microsoft.com/office/drawing/2014/main" id="{2B79AF37-1ED7-774F-F5FD-8023BF1D9133}"/>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B351CB2B-1CE7-3982-C59F-CC2589E2DE24}"/>
              </a:ext>
            </a:extLst>
          </p:cNvPr>
          <p:cNvPicPr>
            <a:picLocks noChangeAspect="1"/>
          </p:cNvPicPr>
          <p:nvPr/>
        </p:nvPicPr>
        <p:blipFill>
          <a:blip r:embed="rId2"/>
          <a:srcRect/>
          <a:stretch>
            <a:fillRect/>
          </a:stretch>
        </p:blipFill>
        <p:spPr>
          <a:xfrm rot="5400000">
            <a:off x="2670406" y="-2667000"/>
            <a:ext cx="6858000" cy="12192000"/>
          </a:xfrm>
          <a:prstGeom prst="rect">
            <a:avLst/>
          </a:prstGeom>
        </p:spPr>
      </p:pic>
      <p:cxnSp>
        <p:nvCxnSpPr>
          <p:cNvPr id="3" name="Connector 3">
            <a:extLst>
              <a:ext uri="{FF2B5EF4-FFF2-40B4-BE49-F238E27FC236}">
                <a16:creationId xmlns:a16="http://schemas.microsoft.com/office/drawing/2014/main" id="{40F26D5E-E17E-0027-3AB9-DFB64F240460}"/>
              </a:ext>
            </a:extLst>
          </p:cNvPr>
          <p:cNvCxnSpPr/>
          <p:nvPr/>
        </p:nvCxnSpPr>
        <p:spPr>
          <a:xfrm>
            <a:off x="917487" y="0"/>
            <a:ext cx="0" cy="6858000"/>
          </a:xfrm>
          <a:prstGeom prst="line">
            <a:avLst/>
          </a:prstGeom>
          <a:ln w="76200">
            <a:solidFill>
              <a:srgbClr val="FFFFFF">
                <a:alpha val="100000"/>
              </a:srgbClr>
            </a:solidFill>
            <a:prstDash val="solid"/>
            <a:headEnd type="none"/>
            <a:tailEnd type="none"/>
          </a:ln>
        </p:spPr>
      </p:cxnSp>
      <p:pic>
        <p:nvPicPr>
          <p:cNvPr id="4" name="Picture 4">
            <a:extLst>
              <a:ext uri="{FF2B5EF4-FFF2-40B4-BE49-F238E27FC236}">
                <a16:creationId xmlns:a16="http://schemas.microsoft.com/office/drawing/2014/main" id="{8765C833-5F17-CC65-95E0-1D8B45DDA315}"/>
              </a:ext>
            </a:extLst>
          </p:cNvPr>
          <p:cNvPicPr>
            <a:picLocks noChangeAspect="1"/>
          </p:cNvPicPr>
          <p:nvPr/>
        </p:nvPicPr>
        <p:blipFill>
          <a:blip r:embed="rId3"/>
          <a:srcRect/>
          <a:stretch>
            <a:fillRect/>
          </a:stretch>
        </p:blipFill>
        <p:spPr>
          <a:xfrm rot="16200000">
            <a:off x="-1298256" y="2813973"/>
            <a:ext cx="4574266" cy="1230054"/>
          </a:xfrm>
          <a:prstGeom prst="rect">
            <a:avLst/>
          </a:prstGeom>
        </p:spPr>
      </p:pic>
      <p:sp>
        <p:nvSpPr>
          <p:cNvPr id="10" name="AutoShape 10">
            <a:extLst>
              <a:ext uri="{FF2B5EF4-FFF2-40B4-BE49-F238E27FC236}">
                <a16:creationId xmlns:a16="http://schemas.microsoft.com/office/drawing/2014/main" id="{D1C7438C-C6C5-9AA2-47D7-8EB5B85D3A3E}"/>
              </a:ext>
            </a:extLst>
          </p:cNvPr>
          <p:cNvSpPr/>
          <p:nvPr/>
        </p:nvSpPr>
        <p:spPr>
          <a:xfrm>
            <a:off x="1965875" y="4185968"/>
            <a:ext cx="3074487" cy="1901609"/>
          </a:xfrm>
          <a:prstGeom prst="rect">
            <a:avLst/>
          </a:prstGeom>
          <a:solidFill>
            <a:schemeClr val="accent1">
              <a:alpha val="100000"/>
            </a:schemeClr>
          </a:solidFill>
          <a:ln/>
        </p:spPr>
        <p:txBody>
          <a:bodyPr/>
          <a:lstStyle/>
          <a:p>
            <a:endParaRPr lang="zh-CN" altLang="en-US"/>
          </a:p>
        </p:txBody>
      </p:sp>
      <p:sp>
        <p:nvSpPr>
          <p:cNvPr id="11" name="AutoShape 11">
            <a:extLst>
              <a:ext uri="{FF2B5EF4-FFF2-40B4-BE49-F238E27FC236}">
                <a16:creationId xmlns:a16="http://schemas.microsoft.com/office/drawing/2014/main" id="{35BD8D10-FB26-10F7-18F0-F028E6B997F6}"/>
              </a:ext>
            </a:extLst>
          </p:cNvPr>
          <p:cNvSpPr/>
          <p:nvPr/>
        </p:nvSpPr>
        <p:spPr>
          <a:xfrm>
            <a:off x="4238892" y="4185968"/>
            <a:ext cx="800835" cy="1901609"/>
          </a:xfrm>
          <a:prstGeom prst="rect">
            <a:avLst/>
          </a:prstGeom>
          <a:solidFill>
            <a:schemeClr val="accent1">
              <a:alpha val="100000"/>
              <a:lumMod val="75000"/>
            </a:schemeClr>
          </a:solidFill>
          <a:ln/>
        </p:spPr>
        <p:txBody>
          <a:bodyPr/>
          <a:lstStyle/>
          <a:p>
            <a:endParaRPr lang="zh-CN" altLang="en-US"/>
          </a:p>
        </p:txBody>
      </p:sp>
      <p:sp>
        <p:nvSpPr>
          <p:cNvPr id="12" name="TextBox 12">
            <a:extLst>
              <a:ext uri="{FF2B5EF4-FFF2-40B4-BE49-F238E27FC236}">
                <a16:creationId xmlns:a16="http://schemas.microsoft.com/office/drawing/2014/main" id="{C18C062C-F4A9-41EB-8B5F-B125FCF1539F}"/>
              </a:ext>
            </a:extLst>
          </p:cNvPr>
          <p:cNvSpPr txBox="1"/>
          <p:nvPr/>
        </p:nvSpPr>
        <p:spPr>
          <a:xfrm>
            <a:off x="2108764" y="4412782"/>
            <a:ext cx="2057871" cy="1447981"/>
          </a:xfrm>
          <a:prstGeom prst="rect">
            <a:avLst/>
          </a:prstGeom>
          <a:ln/>
        </p:spPr>
        <p:txBody>
          <a:bodyPr vert="horz" wrap="square" lIns="91440" tIns="45720" rIns="91440" bIns="45720" rtlCol="0" anchor="ctr" anchorCtr="0">
            <a:normAutofit/>
          </a:bodyPr>
          <a:lstStyle/>
          <a:p>
            <a:pPr algn="ctr">
              <a:lnSpc>
                <a:spcPct val="150000"/>
              </a:lnSpc>
            </a:pPr>
            <a:r>
              <a:rPr lang="en-US" sz="1425" b="1" dirty="0" err="1">
                <a:solidFill>
                  <a:srgbClr val="FFFFFF">
                    <a:alpha val="100000"/>
                  </a:srgbClr>
                </a:solidFill>
                <a:latin typeface="Microsoft Yahei"/>
                <a:ea typeface="Microsoft Yahei"/>
                <a:cs typeface="Microsoft Yahei"/>
              </a:rPr>
              <a:t>热门推荐</a:t>
            </a:r>
            <a:r>
              <a:rPr lang="zh-CN" altLang="en-US" sz="1425" b="1" dirty="0">
                <a:solidFill>
                  <a:srgbClr val="FFFFFF">
                    <a:alpha val="100000"/>
                  </a:srgbClr>
                </a:solidFill>
                <a:latin typeface="Microsoft Yahei"/>
                <a:ea typeface="Microsoft Yahei"/>
                <a:cs typeface="Microsoft Yahei"/>
              </a:rPr>
              <a:t>；</a:t>
            </a:r>
            <a:r>
              <a:rPr lang="en-US" altLang="zh-CN" sz="1425" b="1" dirty="0" err="1">
                <a:solidFill>
                  <a:srgbClr val="FFFFFF">
                    <a:alpha val="100000"/>
                  </a:srgbClr>
                </a:solidFill>
                <a:latin typeface="Microsoft Yahei"/>
                <a:ea typeface="Microsoft Yahei"/>
                <a:cs typeface="Microsoft Yahei"/>
              </a:rPr>
              <a:t>支持文字、图片、视频内容的发布；分类浏览和搜索</a:t>
            </a:r>
            <a:r>
              <a:rPr lang="en-US" sz="1425" b="1" dirty="0">
                <a:solidFill>
                  <a:srgbClr val="FFFFFF">
                    <a:alpha val="100000"/>
                  </a:srgbClr>
                </a:solidFill>
                <a:latin typeface="Microsoft Yahei"/>
                <a:ea typeface="Microsoft Yahei"/>
                <a:cs typeface="Microsoft Yahei"/>
              </a:rPr>
              <a:t>。</a:t>
            </a:r>
          </a:p>
        </p:txBody>
      </p:sp>
      <p:sp>
        <p:nvSpPr>
          <p:cNvPr id="16" name="AutoShape 16">
            <a:extLst>
              <a:ext uri="{FF2B5EF4-FFF2-40B4-BE49-F238E27FC236}">
                <a16:creationId xmlns:a16="http://schemas.microsoft.com/office/drawing/2014/main" id="{64FAC0F1-D81A-EC36-B67D-002508336F99}"/>
              </a:ext>
            </a:extLst>
          </p:cNvPr>
          <p:cNvSpPr/>
          <p:nvPr/>
        </p:nvSpPr>
        <p:spPr>
          <a:xfrm>
            <a:off x="1969401" y="1369041"/>
            <a:ext cx="3074487" cy="1901609"/>
          </a:xfrm>
          <a:prstGeom prst="rect">
            <a:avLst/>
          </a:prstGeom>
          <a:solidFill>
            <a:schemeClr val="accent1">
              <a:alpha val="100000"/>
            </a:schemeClr>
          </a:solidFill>
          <a:ln/>
        </p:spPr>
      </p:sp>
      <p:sp>
        <p:nvSpPr>
          <p:cNvPr id="17" name="AutoShape 17">
            <a:extLst>
              <a:ext uri="{FF2B5EF4-FFF2-40B4-BE49-F238E27FC236}">
                <a16:creationId xmlns:a16="http://schemas.microsoft.com/office/drawing/2014/main" id="{4659B6B5-C6A2-63A7-FF8F-E88C31DD5152}"/>
              </a:ext>
            </a:extLst>
          </p:cNvPr>
          <p:cNvSpPr/>
          <p:nvPr/>
        </p:nvSpPr>
        <p:spPr>
          <a:xfrm>
            <a:off x="4242418" y="1369041"/>
            <a:ext cx="800835" cy="1901609"/>
          </a:xfrm>
          <a:prstGeom prst="rect">
            <a:avLst/>
          </a:prstGeom>
          <a:solidFill>
            <a:schemeClr val="accent1">
              <a:alpha val="100000"/>
              <a:lumMod val="75000"/>
            </a:schemeClr>
          </a:solidFill>
          <a:ln/>
        </p:spPr>
      </p:sp>
      <p:sp>
        <p:nvSpPr>
          <p:cNvPr id="18" name="TextBox 18">
            <a:extLst>
              <a:ext uri="{FF2B5EF4-FFF2-40B4-BE49-F238E27FC236}">
                <a16:creationId xmlns:a16="http://schemas.microsoft.com/office/drawing/2014/main" id="{9F4624BF-ACC2-E4B4-7C58-772F1DA6379E}"/>
              </a:ext>
            </a:extLst>
          </p:cNvPr>
          <p:cNvSpPr txBox="1"/>
          <p:nvPr/>
        </p:nvSpPr>
        <p:spPr>
          <a:xfrm>
            <a:off x="2112290" y="1595855"/>
            <a:ext cx="2057871" cy="1447981"/>
          </a:xfrm>
          <a:prstGeom prst="rect">
            <a:avLst/>
          </a:prstGeom>
          <a:ln/>
        </p:spPr>
        <p:txBody>
          <a:bodyPr vert="horz" wrap="square" lIns="91440" tIns="45720" rIns="91440" bIns="45720" rtlCol="0" anchor="ctr" anchorCtr="0">
            <a:normAutofit/>
          </a:bodyPr>
          <a:lstStyle/>
          <a:p>
            <a:pPr algn="ctr">
              <a:lnSpc>
                <a:spcPct val="150000"/>
              </a:lnSpc>
            </a:pPr>
            <a:r>
              <a:rPr lang="en-US" sz="1425" b="1" dirty="0" err="1">
                <a:solidFill>
                  <a:srgbClr val="FFFFFF">
                    <a:alpha val="100000"/>
                  </a:srgbClr>
                </a:solidFill>
                <a:latin typeface="Microsoft Yahei"/>
                <a:ea typeface="Microsoft Yahei"/>
                <a:cs typeface="Microsoft Yahei"/>
              </a:rPr>
              <a:t>关注用户，获取关注者动态；动态通知功能</a:t>
            </a:r>
            <a:r>
              <a:rPr lang="en-US" sz="1425" b="1" dirty="0">
                <a:solidFill>
                  <a:srgbClr val="FFFFFF">
                    <a:alpha val="100000"/>
                  </a:srgbClr>
                </a:solidFill>
                <a:latin typeface="Microsoft Yahei"/>
                <a:ea typeface="Microsoft Yahei"/>
                <a:cs typeface="Microsoft Yahei"/>
              </a:rPr>
              <a:t>。</a:t>
            </a:r>
          </a:p>
        </p:txBody>
      </p:sp>
      <p:sp>
        <p:nvSpPr>
          <p:cNvPr id="24" name="TextBox 24">
            <a:extLst>
              <a:ext uri="{FF2B5EF4-FFF2-40B4-BE49-F238E27FC236}">
                <a16:creationId xmlns:a16="http://schemas.microsoft.com/office/drawing/2014/main" id="{DB77674A-BE0C-D16D-2756-5A2EB7A54BCF}"/>
              </a:ext>
            </a:extLst>
          </p:cNvPr>
          <p:cNvSpPr txBox="1"/>
          <p:nvPr/>
        </p:nvSpPr>
        <p:spPr>
          <a:xfrm>
            <a:off x="4323267" y="4329253"/>
            <a:ext cx="632085" cy="1615039"/>
          </a:xfrm>
          <a:prstGeom prst="rect">
            <a:avLst/>
          </a:prstGeom>
          <a:ln/>
        </p:spPr>
        <p:txBody>
          <a:bodyPr vert="horz" wrap="square" lIns="91440" tIns="45720" rIns="91440" bIns="45720" rtlCol="0" anchor="ctr" anchorCtr="0">
            <a:normAutofit/>
          </a:bodyPr>
          <a:lstStyle/>
          <a:p>
            <a:pPr algn="ctr">
              <a:lnSpc>
                <a:spcPct val="100000"/>
              </a:lnSpc>
              <a:spcBef>
                <a:spcPts val="375"/>
              </a:spcBef>
            </a:pPr>
            <a:r>
              <a:rPr lang="en-US" sz="1575" b="1">
                <a:solidFill>
                  <a:srgbClr val="FFFFFF">
                    <a:alpha val="100000"/>
                  </a:srgbClr>
                </a:solidFill>
                <a:latin typeface="Microsoft Yahei"/>
                <a:ea typeface="Microsoft Yahei"/>
                <a:cs typeface="Microsoft Yahei"/>
              </a:rPr>
              <a:t>社交模块</a:t>
            </a:r>
          </a:p>
        </p:txBody>
      </p:sp>
      <p:sp>
        <p:nvSpPr>
          <p:cNvPr id="25" name="TextBox 25">
            <a:extLst>
              <a:ext uri="{FF2B5EF4-FFF2-40B4-BE49-F238E27FC236}">
                <a16:creationId xmlns:a16="http://schemas.microsoft.com/office/drawing/2014/main" id="{B2350AD0-04D3-549E-11A5-4ED6478F5931}"/>
              </a:ext>
            </a:extLst>
          </p:cNvPr>
          <p:cNvSpPr txBox="1"/>
          <p:nvPr/>
        </p:nvSpPr>
        <p:spPr>
          <a:xfrm>
            <a:off x="4326793" y="1512326"/>
            <a:ext cx="632085" cy="1615039"/>
          </a:xfrm>
          <a:prstGeom prst="rect">
            <a:avLst/>
          </a:prstGeom>
          <a:ln/>
        </p:spPr>
        <p:txBody>
          <a:bodyPr vert="horz" wrap="square" lIns="91440" tIns="45720" rIns="91440" bIns="45720" rtlCol="0" anchor="ctr" anchorCtr="0">
            <a:normAutofit/>
          </a:bodyPr>
          <a:lstStyle/>
          <a:p>
            <a:pPr algn="ctr">
              <a:lnSpc>
                <a:spcPct val="100000"/>
              </a:lnSpc>
              <a:spcBef>
                <a:spcPts val="375"/>
              </a:spcBef>
            </a:pPr>
            <a:r>
              <a:rPr lang="en-US" sz="1575" b="1">
                <a:solidFill>
                  <a:srgbClr val="FFFFFF">
                    <a:alpha val="100000"/>
                  </a:srgbClr>
                </a:solidFill>
                <a:latin typeface="Microsoft Yahei"/>
                <a:ea typeface="Microsoft Yahei"/>
                <a:cs typeface="Microsoft Yahei"/>
              </a:rPr>
              <a:t>管理模块</a:t>
            </a:r>
          </a:p>
        </p:txBody>
      </p:sp>
      <p:sp>
        <p:nvSpPr>
          <p:cNvPr id="26" name="TextBox 26">
            <a:extLst>
              <a:ext uri="{FF2B5EF4-FFF2-40B4-BE49-F238E27FC236}">
                <a16:creationId xmlns:a16="http://schemas.microsoft.com/office/drawing/2014/main" id="{40D10DC6-0970-2677-8E14-D3F7F661F31F}"/>
              </a:ext>
            </a:extLst>
          </p:cNvPr>
          <p:cNvSpPr txBox="1"/>
          <p:nvPr/>
        </p:nvSpPr>
        <p:spPr>
          <a:xfrm>
            <a:off x="1094842" y="93878"/>
            <a:ext cx="10001250" cy="914400"/>
          </a:xfrm>
          <a:prstGeom prst="rect">
            <a:avLst/>
          </a:prstGeom>
          <a:ln/>
        </p:spPr>
        <p:txBody>
          <a:bodyPr vert="horz" wrap="square" lIns="123825" tIns="123825" rIns="57150" bIns="123825" rtlCol="0" anchor="t" anchorCtr="0">
            <a:normAutofit/>
          </a:bodyPr>
          <a:lstStyle/>
          <a:p>
            <a:pPr>
              <a:lnSpc>
                <a:spcPct val="90000"/>
              </a:lnSpc>
            </a:pPr>
            <a:r>
              <a:rPr lang="en-US" sz="3000" b="1" dirty="0" err="1">
                <a:solidFill>
                  <a:schemeClr val="accent1">
                    <a:alpha val="100000"/>
                  </a:schemeClr>
                </a:solidFill>
                <a:latin typeface="Microsoft Yahei"/>
                <a:ea typeface="Microsoft Yahei"/>
                <a:cs typeface="Microsoft Yahei"/>
              </a:rPr>
              <a:t>功能需求</a:t>
            </a:r>
            <a:endParaRPr lang="en-US" sz="3000" b="1" dirty="0">
              <a:solidFill>
                <a:schemeClr val="accent1">
                  <a:alpha val="100000"/>
                </a:schemeClr>
              </a:solidFill>
              <a:latin typeface="Microsoft Yahei"/>
              <a:ea typeface="Microsoft Yahei"/>
              <a:cs typeface="Microsoft Yahei"/>
            </a:endParaRPr>
          </a:p>
        </p:txBody>
      </p:sp>
      <p:pic>
        <p:nvPicPr>
          <p:cNvPr id="28" name="图片 27">
            <a:extLst>
              <a:ext uri="{FF2B5EF4-FFF2-40B4-BE49-F238E27FC236}">
                <a16:creationId xmlns:a16="http://schemas.microsoft.com/office/drawing/2014/main" id="{75CA9C6C-8148-D7DB-BD12-B3A97B42C84D}"/>
              </a:ext>
            </a:extLst>
          </p:cNvPr>
          <p:cNvPicPr>
            <a:picLocks noChangeAspect="1"/>
          </p:cNvPicPr>
          <p:nvPr/>
        </p:nvPicPr>
        <p:blipFill>
          <a:blip r:embed="rId4"/>
          <a:stretch>
            <a:fillRect/>
          </a:stretch>
        </p:blipFill>
        <p:spPr>
          <a:xfrm>
            <a:off x="6075608" y="1295400"/>
            <a:ext cx="4941471" cy="207438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30" name="图片 29">
            <a:extLst>
              <a:ext uri="{FF2B5EF4-FFF2-40B4-BE49-F238E27FC236}">
                <a16:creationId xmlns:a16="http://schemas.microsoft.com/office/drawing/2014/main" id="{B6F54B07-8F7B-1C02-6843-DF634A8521C8}"/>
              </a:ext>
            </a:extLst>
          </p:cNvPr>
          <p:cNvPicPr>
            <a:picLocks noChangeAspect="1"/>
          </p:cNvPicPr>
          <p:nvPr/>
        </p:nvPicPr>
        <p:blipFill>
          <a:blip r:embed="rId5"/>
          <a:stretch>
            <a:fillRect/>
          </a:stretch>
        </p:blipFill>
        <p:spPr>
          <a:xfrm>
            <a:off x="5715000" y="3656904"/>
            <a:ext cx="5783059" cy="291303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76413594"/>
      </p:ext>
    </p:extLst>
  </p:cSld>
  <p:clrMapOvr>
    <a:masterClrMapping/>
  </p:clrMapOvr>
</p:sld>
</file>

<file path=ppt/theme/theme1.xml><?xml version="1.0" encoding="utf-8"?>
<a:theme xmlns:a="http://schemas.openxmlformats.org/drawingml/2006/main" name="Office Theme">
  <a:themeElements>
    <a:clrScheme name="Office">
      <a:dk1>
        <a:srgbClr val="172347"/>
      </a:dk1>
      <a:lt1>
        <a:srgbClr val="FFFFFF"/>
      </a:lt1>
      <a:dk2>
        <a:srgbClr val="1F497D"/>
      </a:dk2>
      <a:lt2>
        <a:srgbClr val="EEECE1"/>
      </a:lt2>
      <a:accent1>
        <a:srgbClr val="0025FF"/>
      </a:accent1>
      <a:accent2>
        <a:srgbClr val="0025FF"/>
      </a:accent2>
      <a:accent3>
        <a:srgbClr val="0025FF"/>
      </a:accent3>
      <a:accent4>
        <a:srgbClr val="0025FF"/>
      </a:accent4>
      <a:accent5>
        <a:srgbClr val="4BACC6"/>
      </a:accent5>
      <a:accent6>
        <a:srgbClr val="F79646"/>
      </a:accent6>
      <a:hlink>
        <a:srgbClr val="F79646"/>
      </a:hlink>
      <a:folHlink>
        <a:srgbClr val="F7964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TotalTime>
  <Words>604</Words>
  <Application>Microsoft Office PowerPoint</Application>
  <PresentationFormat>宽屏</PresentationFormat>
  <Paragraphs>169</Paragraphs>
  <Slides>24</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24</vt:i4>
      </vt:variant>
    </vt:vector>
  </HeadingPairs>
  <TitlesOfParts>
    <vt:vector size="30" baseType="lpstr">
      <vt:lpstr>微软雅黑</vt:lpstr>
      <vt:lpstr>微软雅黑</vt:lpstr>
      <vt:lpstr>优设标题黑</vt:lpstr>
      <vt:lpstr>Arial</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丁志强</dc:creator>
  <cp:lastModifiedBy>浥人</cp:lastModifiedBy>
  <cp:revision>17</cp:revision>
  <dcterms:created xsi:type="dcterms:W3CDTF">2006-08-16T00:00:00Z</dcterms:created>
  <dcterms:modified xsi:type="dcterms:W3CDTF">2024-11-19T03:34:54Z</dcterms:modified>
</cp:coreProperties>
</file>